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36"/>
  </p:notesMasterIdLst>
  <p:sldIdLst>
    <p:sldId id="284" r:id="rId2"/>
    <p:sldId id="286" r:id="rId3"/>
    <p:sldId id="327" r:id="rId4"/>
    <p:sldId id="328" r:id="rId5"/>
    <p:sldId id="301" r:id="rId6"/>
    <p:sldId id="329" r:id="rId7"/>
    <p:sldId id="298" r:id="rId8"/>
    <p:sldId id="299" r:id="rId9"/>
    <p:sldId id="330" r:id="rId10"/>
    <p:sldId id="331" r:id="rId11"/>
    <p:sldId id="302" r:id="rId12"/>
    <p:sldId id="332" r:id="rId13"/>
    <p:sldId id="305" r:id="rId14"/>
    <p:sldId id="333" r:id="rId15"/>
    <p:sldId id="334" r:id="rId16"/>
    <p:sldId id="335" r:id="rId17"/>
    <p:sldId id="319" r:id="rId18"/>
    <p:sldId id="313" r:id="rId19"/>
    <p:sldId id="337" r:id="rId20"/>
    <p:sldId id="338" r:id="rId21"/>
    <p:sldId id="336" r:id="rId22"/>
    <p:sldId id="314" r:id="rId23"/>
    <p:sldId id="339" r:id="rId24"/>
    <p:sldId id="322" r:id="rId25"/>
    <p:sldId id="360" r:id="rId26"/>
    <p:sldId id="361" r:id="rId27"/>
    <p:sldId id="300" r:id="rId28"/>
    <p:sldId id="303" r:id="rId29"/>
    <p:sldId id="321" r:id="rId30"/>
    <p:sldId id="340" r:id="rId31"/>
    <p:sldId id="323" r:id="rId32"/>
    <p:sldId id="362" r:id="rId33"/>
    <p:sldId id="326" r:id="rId34"/>
    <p:sldId id="325" r:id="rId35"/>
  </p:sldIdLst>
  <p:sldSz cx="9144000" cy="5143500" type="screen16x9"/>
  <p:notesSz cx="6858000" cy="9144000"/>
  <p:embeddedFontLst>
    <p:embeddedFont>
      <p:font typeface="Arial Black" panose="020B0A04020102020204" pitchFamily="34" charset="0"/>
      <p:bold r:id="rId37"/>
    </p:embeddedFont>
    <p:embeddedFont>
      <p:font typeface="Merriweather" panose="020B0604020202020204" charset="0"/>
      <p:regular r:id="rId38"/>
      <p:bold r:id="rId39"/>
      <p:italic r:id="rId40"/>
      <p:boldItalic r:id="rId41"/>
    </p:embeddedFont>
    <p:embeddedFont>
      <p:font typeface="Open Sans" panose="020B0604020202020204"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FD27A8-725B-4156-B996-B8B590C918A0}">
  <a:tblStyle styleId="{02FD27A8-725B-4156-B996-B8B590C918A0}"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autoAdjust="0"/>
  </p:normalViewPr>
  <p:slideViewPr>
    <p:cSldViewPr>
      <p:cViewPr varScale="1">
        <p:scale>
          <a:sx n="106" d="100"/>
          <a:sy n="106" d="100"/>
        </p:scale>
        <p:origin x="954" y="78"/>
      </p:cViewPr>
      <p:guideLst>
        <p:guide orient="horz" pos="1620"/>
        <p:guide pos="2880"/>
      </p:guideLst>
    </p:cSldViewPr>
  </p:slideViewPr>
  <p:outlineViewPr>
    <p:cViewPr>
      <p:scale>
        <a:sx n="33" d="100"/>
        <a:sy n="33" d="100"/>
      </p:scale>
      <p:origin x="0" y="809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6.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7.fntdata"/><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8213904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0"/>
            <a:ext cx="3044100" cy="5143500"/>
          </a:xfrm>
          <a:prstGeom prst="rect">
            <a:avLst/>
          </a:prstGeom>
          <a:solidFill>
            <a:schemeClr val="accent1"/>
          </a:solidFill>
          <a:ln>
            <a:solidFill>
              <a:schemeClr val="bg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679325" y="2935950"/>
            <a:ext cx="4903800" cy="1159800"/>
          </a:xfrm>
          <a:prstGeom prst="rect">
            <a:avLst/>
          </a:prstGeom>
        </p:spPr>
        <p:txBody>
          <a:bodyPr spcFirstLastPara="1" wrap="square" lIns="91425" tIns="91425" rIns="91425" bIns="91425" anchor="ctr" anchorCtr="0">
            <a:noAutofit/>
          </a:bodyPr>
          <a:lstStyle>
            <a:lvl1pPr lvl="0">
              <a:spcBef>
                <a:spcPts val="0"/>
              </a:spcBef>
              <a:spcAft>
                <a:spcPts val="0"/>
              </a:spcAft>
              <a:buClr>
                <a:srgbClr val="FFFFFF"/>
              </a:buClr>
              <a:buSzPts val="3600"/>
              <a:buNone/>
              <a:defRPr sz="3600">
                <a:solidFill>
                  <a:schemeClr val="tx1"/>
                </a:solidFill>
                <a:latin typeface="+mj-lt"/>
              </a:defRPr>
            </a:lvl1pPr>
            <a:lvl2pPr lvl="1">
              <a:spcBef>
                <a:spcPts val="0"/>
              </a:spcBef>
              <a:spcAft>
                <a:spcPts val="0"/>
              </a:spcAft>
              <a:buClr>
                <a:srgbClr val="FFFFFF"/>
              </a:buClr>
              <a:buSzPts val="3600"/>
              <a:buNone/>
              <a:defRPr sz="3600">
                <a:solidFill>
                  <a:srgbClr val="FFFFFF"/>
                </a:solidFill>
              </a:defRPr>
            </a:lvl2pPr>
            <a:lvl3pPr lvl="2">
              <a:spcBef>
                <a:spcPts val="0"/>
              </a:spcBef>
              <a:spcAft>
                <a:spcPts val="0"/>
              </a:spcAft>
              <a:buClr>
                <a:srgbClr val="FFFFFF"/>
              </a:buClr>
              <a:buSzPts val="3600"/>
              <a:buNone/>
              <a:defRPr sz="3600">
                <a:solidFill>
                  <a:srgbClr val="FFFFFF"/>
                </a:solidFill>
              </a:defRPr>
            </a:lvl3pPr>
            <a:lvl4pPr lvl="3">
              <a:spcBef>
                <a:spcPts val="0"/>
              </a:spcBef>
              <a:spcAft>
                <a:spcPts val="0"/>
              </a:spcAft>
              <a:buClr>
                <a:srgbClr val="FFFFFF"/>
              </a:buClr>
              <a:buSzPts val="3600"/>
              <a:buNone/>
              <a:defRPr sz="3600">
                <a:solidFill>
                  <a:srgbClr val="FFFFFF"/>
                </a:solidFill>
              </a:defRPr>
            </a:lvl4pPr>
            <a:lvl5pPr lvl="4">
              <a:spcBef>
                <a:spcPts val="0"/>
              </a:spcBef>
              <a:spcAft>
                <a:spcPts val="0"/>
              </a:spcAft>
              <a:buClr>
                <a:srgbClr val="FFFFFF"/>
              </a:buClr>
              <a:buSzPts val="3600"/>
              <a:buNone/>
              <a:defRPr sz="3600">
                <a:solidFill>
                  <a:srgbClr val="FFFFFF"/>
                </a:solidFill>
              </a:defRPr>
            </a:lvl5pPr>
            <a:lvl6pPr lvl="5">
              <a:spcBef>
                <a:spcPts val="0"/>
              </a:spcBef>
              <a:spcAft>
                <a:spcPts val="0"/>
              </a:spcAft>
              <a:buClr>
                <a:srgbClr val="FFFFFF"/>
              </a:buClr>
              <a:buSzPts val="3600"/>
              <a:buNone/>
              <a:defRPr sz="3600">
                <a:solidFill>
                  <a:srgbClr val="FFFFFF"/>
                </a:solidFill>
              </a:defRPr>
            </a:lvl6pPr>
            <a:lvl7pPr lvl="6">
              <a:spcBef>
                <a:spcPts val="0"/>
              </a:spcBef>
              <a:spcAft>
                <a:spcPts val="0"/>
              </a:spcAft>
              <a:buClr>
                <a:srgbClr val="FFFFFF"/>
              </a:buClr>
              <a:buSzPts val="3600"/>
              <a:buNone/>
              <a:defRPr sz="3600">
                <a:solidFill>
                  <a:srgbClr val="FFFFFF"/>
                </a:solidFill>
              </a:defRPr>
            </a:lvl7pPr>
            <a:lvl8pPr lvl="7">
              <a:spcBef>
                <a:spcPts val="0"/>
              </a:spcBef>
              <a:spcAft>
                <a:spcPts val="0"/>
              </a:spcAft>
              <a:buClr>
                <a:srgbClr val="FFFFFF"/>
              </a:buClr>
              <a:buSzPts val="3600"/>
              <a:buNone/>
              <a:defRPr sz="3600">
                <a:solidFill>
                  <a:srgbClr val="FFFFFF"/>
                </a:solidFill>
              </a:defRPr>
            </a:lvl8pPr>
            <a:lvl9pPr lvl="8">
              <a:spcBef>
                <a:spcPts val="0"/>
              </a:spcBef>
              <a:spcAft>
                <a:spcPts val="0"/>
              </a:spcAft>
              <a:buClr>
                <a:srgbClr val="FFFFFF"/>
              </a:buClr>
              <a:buSzPts val="3600"/>
              <a:buNone/>
              <a:defRPr sz="3600">
                <a:solidFill>
                  <a:srgbClr val="FFFFFF"/>
                </a:solidFill>
              </a:defRPr>
            </a:lvl9pPr>
          </a:lstStyle>
          <a:p>
            <a:endParaRPr dirty="0"/>
          </a:p>
        </p:txBody>
      </p:sp>
      <p:sp>
        <p:nvSpPr>
          <p:cNvPr id="14" name="Google Shape;14;p2"/>
          <p:cNvSpPr/>
          <p:nvPr/>
        </p:nvSpPr>
        <p:spPr>
          <a:xfrm>
            <a:off x="1747200" y="2787000"/>
            <a:ext cx="1296900" cy="1296900"/>
          </a:xfrm>
          <a:prstGeom prst="rect">
            <a:avLst/>
          </a:prstGeom>
          <a:solidFill>
            <a:schemeClr val="accent3">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58;p8"/>
          <p:cNvSpPr/>
          <p:nvPr userDrawn="1"/>
        </p:nvSpPr>
        <p:spPr>
          <a:xfrm flipH="1">
            <a:off x="3044100" y="0"/>
            <a:ext cx="6099900" cy="5143500"/>
          </a:xfrm>
          <a:prstGeom prst="rect">
            <a:avLst/>
          </a:prstGeom>
          <a:solidFill>
            <a:schemeClr val="accent3">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hird - 2 columns left">
  <p:cSld name="TITLE_AND_TWO_COLUMNS_2">
    <p:spTree>
      <p:nvGrpSpPr>
        <p:cNvPr id="1" name="Shape 56"/>
        <p:cNvGrpSpPr/>
        <p:nvPr/>
      </p:nvGrpSpPr>
      <p:grpSpPr>
        <a:xfrm>
          <a:off x="0" y="0"/>
          <a:ext cx="0" cy="0"/>
          <a:chOff x="0" y="0"/>
          <a:chExt cx="0" cy="0"/>
        </a:xfrm>
      </p:grpSpPr>
      <p:sp>
        <p:nvSpPr>
          <p:cNvPr id="57" name="Google Shape;57;p8"/>
          <p:cNvSpPr/>
          <p:nvPr/>
        </p:nvSpPr>
        <p:spPr>
          <a:xfrm flipH="1">
            <a:off x="6099775" y="0"/>
            <a:ext cx="3044100" cy="5143500"/>
          </a:xfrm>
          <a:prstGeom prst="rect">
            <a:avLst/>
          </a:prstGeom>
          <a:solidFill>
            <a:schemeClr val="bg2">
              <a:alpha val="861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flipH="1">
            <a:off x="0" y="0"/>
            <a:ext cx="6099900" cy="5143500"/>
          </a:xfrm>
          <a:prstGeom prst="rect">
            <a:avLst/>
          </a:prstGeom>
          <a:solidFill>
            <a:schemeClr val="accent3">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8"/>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a:solidFill>
                  <a:srgbClr val="FF0000"/>
                </a:solidFill>
                <a:latin typeface="+mj-l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dirty="0"/>
          </a:p>
        </p:txBody>
      </p:sp>
      <p:sp>
        <p:nvSpPr>
          <p:cNvPr id="61" name="Google Shape;61;p8"/>
          <p:cNvSpPr txBox="1">
            <a:spLocks noGrp="1"/>
          </p:cNvSpPr>
          <p:nvPr>
            <p:ph type="body" idx="1"/>
          </p:nvPr>
        </p:nvSpPr>
        <p:spPr>
          <a:xfrm>
            <a:off x="434331" y="1614875"/>
            <a:ext cx="2532900" cy="31587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ClrTx/>
              <a:buSzPts val="1400"/>
              <a:buChar char="▫"/>
              <a:defRPr sz="1400">
                <a:solidFill>
                  <a:schemeClr val="tx1"/>
                </a:solidFill>
                <a:latin typeface="+mn-lt"/>
              </a:defRPr>
            </a:lvl1pPr>
            <a:lvl2pPr marL="914400" lvl="1" indent="-317500" rtl="0">
              <a:spcBef>
                <a:spcPts val="0"/>
              </a:spcBef>
              <a:spcAft>
                <a:spcPts val="0"/>
              </a:spcAft>
              <a:buClr>
                <a:srgbClr val="FFFFFF"/>
              </a:buClr>
              <a:buSzPts val="1400"/>
              <a:buChar char="▪"/>
              <a:defRPr sz="1400">
                <a:solidFill>
                  <a:srgbClr val="FFFFFF"/>
                </a:solidFill>
              </a:defRPr>
            </a:lvl2pPr>
            <a:lvl3pPr marL="1371600" lvl="2" indent="-317500" rtl="0">
              <a:spcBef>
                <a:spcPts val="0"/>
              </a:spcBef>
              <a:spcAft>
                <a:spcPts val="0"/>
              </a:spcAft>
              <a:buClr>
                <a:srgbClr val="FFFFFF"/>
              </a:buClr>
              <a:buSzPts val="1400"/>
              <a:buChar char="▫"/>
              <a:defRPr sz="1400">
                <a:solidFill>
                  <a:srgbClr val="FFFFFF"/>
                </a:solidFill>
              </a:defRPr>
            </a:lvl3pPr>
            <a:lvl4pPr marL="1828800" lvl="3" indent="-317500" rtl="0">
              <a:spcBef>
                <a:spcPts val="0"/>
              </a:spcBef>
              <a:spcAft>
                <a:spcPts val="0"/>
              </a:spcAft>
              <a:buClr>
                <a:srgbClr val="FFFFFF"/>
              </a:buClr>
              <a:buSzPts val="1400"/>
              <a:buChar char="▪"/>
              <a:defRPr sz="1400">
                <a:solidFill>
                  <a:srgbClr val="FFFFFF"/>
                </a:solidFill>
              </a:defRPr>
            </a:lvl4pPr>
            <a:lvl5pPr marL="2286000" lvl="4" indent="-317500" rtl="0">
              <a:spcBef>
                <a:spcPts val="0"/>
              </a:spcBef>
              <a:spcAft>
                <a:spcPts val="0"/>
              </a:spcAft>
              <a:buClr>
                <a:srgbClr val="FFFFFF"/>
              </a:buClr>
              <a:buSzPts val="1400"/>
              <a:buChar char="▫"/>
              <a:defRPr sz="1400">
                <a:solidFill>
                  <a:srgbClr val="FFFFFF"/>
                </a:solidFill>
              </a:defRPr>
            </a:lvl5pPr>
            <a:lvl6pPr marL="2743200" lvl="5" indent="-317500" rtl="0">
              <a:spcBef>
                <a:spcPts val="0"/>
              </a:spcBef>
              <a:spcAft>
                <a:spcPts val="0"/>
              </a:spcAft>
              <a:buClr>
                <a:srgbClr val="FFFFFF"/>
              </a:buClr>
              <a:buSzPts val="1400"/>
              <a:buChar char="▪"/>
              <a:defRPr sz="1400">
                <a:solidFill>
                  <a:srgbClr val="FFFFFF"/>
                </a:solidFill>
              </a:defRPr>
            </a:lvl6pPr>
            <a:lvl7pPr marL="3200400" lvl="6" indent="-317500" rtl="0">
              <a:spcBef>
                <a:spcPts val="0"/>
              </a:spcBef>
              <a:spcAft>
                <a:spcPts val="0"/>
              </a:spcAft>
              <a:buClr>
                <a:srgbClr val="FFFFFF"/>
              </a:buClr>
              <a:buSzPts val="1400"/>
              <a:buChar char="▫"/>
              <a:defRPr sz="1400">
                <a:solidFill>
                  <a:srgbClr val="FFFFFF"/>
                </a:solidFill>
              </a:defRPr>
            </a:lvl7pPr>
            <a:lvl8pPr marL="3657600" lvl="7" indent="-317500" rtl="0">
              <a:spcBef>
                <a:spcPts val="0"/>
              </a:spcBef>
              <a:spcAft>
                <a:spcPts val="0"/>
              </a:spcAft>
              <a:buClr>
                <a:srgbClr val="FFFFFF"/>
              </a:buClr>
              <a:buSzPts val="1400"/>
              <a:buChar char="▪"/>
              <a:defRPr sz="1400">
                <a:solidFill>
                  <a:srgbClr val="FFFFFF"/>
                </a:solidFill>
              </a:defRPr>
            </a:lvl8pPr>
            <a:lvl9pPr marL="4114800" lvl="8" indent="-317500" rtl="0">
              <a:spcBef>
                <a:spcPts val="0"/>
              </a:spcBef>
              <a:spcAft>
                <a:spcPts val="0"/>
              </a:spcAft>
              <a:buClr>
                <a:srgbClr val="FFFFFF"/>
              </a:buClr>
              <a:buSzPts val="1400"/>
              <a:buChar char="▫"/>
              <a:defRPr sz="1400">
                <a:solidFill>
                  <a:srgbClr val="FFFFFF"/>
                </a:solidFill>
              </a:defRPr>
            </a:lvl9pPr>
          </a:lstStyle>
          <a:p>
            <a:endParaRPr dirty="0"/>
          </a:p>
        </p:txBody>
      </p:sp>
      <p:sp>
        <p:nvSpPr>
          <p:cNvPr id="62" name="Google Shape;62;p8"/>
          <p:cNvSpPr txBox="1">
            <a:spLocks noGrp="1"/>
          </p:cNvSpPr>
          <p:nvPr>
            <p:ph type="body" idx="2"/>
          </p:nvPr>
        </p:nvSpPr>
        <p:spPr>
          <a:xfrm>
            <a:off x="3120084" y="1614875"/>
            <a:ext cx="2532900" cy="31587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ClrTx/>
              <a:buSzPts val="1400"/>
              <a:buChar char="▫"/>
              <a:defRPr sz="1400">
                <a:solidFill>
                  <a:schemeClr val="tx1"/>
                </a:solidFill>
                <a:latin typeface="+mn-lt"/>
              </a:defRPr>
            </a:lvl1pPr>
            <a:lvl2pPr marL="914400" lvl="1" indent="-317500" rtl="0">
              <a:spcBef>
                <a:spcPts val="0"/>
              </a:spcBef>
              <a:spcAft>
                <a:spcPts val="0"/>
              </a:spcAft>
              <a:buClr>
                <a:srgbClr val="FFFFFF"/>
              </a:buClr>
              <a:buSzPts val="1400"/>
              <a:buChar char="▪"/>
              <a:defRPr sz="1400">
                <a:solidFill>
                  <a:srgbClr val="FFFFFF"/>
                </a:solidFill>
              </a:defRPr>
            </a:lvl2pPr>
            <a:lvl3pPr marL="1371600" lvl="2" indent="-317500" rtl="0">
              <a:spcBef>
                <a:spcPts val="0"/>
              </a:spcBef>
              <a:spcAft>
                <a:spcPts val="0"/>
              </a:spcAft>
              <a:buClr>
                <a:srgbClr val="FFFFFF"/>
              </a:buClr>
              <a:buSzPts val="1400"/>
              <a:buChar char="▫"/>
              <a:defRPr sz="1400">
                <a:solidFill>
                  <a:srgbClr val="FFFFFF"/>
                </a:solidFill>
              </a:defRPr>
            </a:lvl3pPr>
            <a:lvl4pPr marL="1828800" lvl="3" indent="-317500" rtl="0">
              <a:spcBef>
                <a:spcPts val="0"/>
              </a:spcBef>
              <a:spcAft>
                <a:spcPts val="0"/>
              </a:spcAft>
              <a:buClr>
                <a:srgbClr val="FFFFFF"/>
              </a:buClr>
              <a:buSzPts val="1400"/>
              <a:buChar char="▪"/>
              <a:defRPr sz="1400">
                <a:solidFill>
                  <a:srgbClr val="FFFFFF"/>
                </a:solidFill>
              </a:defRPr>
            </a:lvl4pPr>
            <a:lvl5pPr marL="2286000" lvl="4" indent="-317500" rtl="0">
              <a:spcBef>
                <a:spcPts val="0"/>
              </a:spcBef>
              <a:spcAft>
                <a:spcPts val="0"/>
              </a:spcAft>
              <a:buClr>
                <a:srgbClr val="FFFFFF"/>
              </a:buClr>
              <a:buSzPts val="1400"/>
              <a:buChar char="▫"/>
              <a:defRPr sz="1400">
                <a:solidFill>
                  <a:srgbClr val="FFFFFF"/>
                </a:solidFill>
              </a:defRPr>
            </a:lvl5pPr>
            <a:lvl6pPr marL="2743200" lvl="5" indent="-317500" rtl="0">
              <a:spcBef>
                <a:spcPts val="0"/>
              </a:spcBef>
              <a:spcAft>
                <a:spcPts val="0"/>
              </a:spcAft>
              <a:buClr>
                <a:srgbClr val="FFFFFF"/>
              </a:buClr>
              <a:buSzPts val="1400"/>
              <a:buChar char="▪"/>
              <a:defRPr sz="1400">
                <a:solidFill>
                  <a:srgbClr val="FFFFFF"/>
                </a:solidFill>
              </a:defRPr>
            </a:lvl6pPr>
            <a:lvl7pPr marL="3200400" lvl="6" indent="-317500" rtl="0">
              <a:spcBef>
                <a:spcPts val="0"/>
              </a:spcBef>
              <a:spcAft>
                <a:spcPts val="0"/>
              </a:spcAft>
              <a:buClr>
                <a:srgbClr val="FFFFFF"/>
              </a:buClr>
              <a:buSzPts val="1400"/>
              <a:buChar char="▫"/>
              <a:defRPr sz="1400">
                <a:solidFill>
                  <a:srgbClr val="FFFFFF"/>
                </a:solidFill>
              </a:defRPr>
            </a:lvl7pPr>
            <a:lvl8pPr marL="3657600" lvl="7" indent="-317500" rtl="0">
              <a:spcBef>
                <a:spcPts val="0"/>
              </a:spcBef>
              <a:spcAft>
                <a:spcPts val="0"/>
              </a:spcAft>
              <a:buClr>
                <a:srgbClr val="FFFFFF"/>
              </a:buClr>
              <a:buSzPts val="1400"/>
              <a:buChar char="▪"/>
              <a:defRPr sz="1400">
                <a:solidFill>
                  <a:srgbClr val="FFFFFF"/>
                </a:solidFill>
              </a:defRPr>
            </a:lvl8pPr>
            <a:lvl9pPr marL="4114800" lvl="8" indent="-317500" rtl="0">
              <a:spcBef>
                <a:spcPts val="0"/>
              </a:spcBef>
              <a:spcAft>
                <a:spcPts val="0"/>
              </a:spcAft>
              <a:buClr>
                <a:srgbClr val="FFFFFF"/>
              </a:buClr>
              <a:buSzPts val="1400"/>
              <a:buChar char="▫"/>
              <a:defRPr sz="1400">
                <a:solidFill>
                  <a:srgbClr val="FFFFFF"/>
                </a:solidFill>
              </a:defRPr>
            </a:lvl9pPr>
          </a:lstStyle>
          <a:p>
            <a:endParaRPr dirty="0"/>
          </a:p>
        </p:txBody>
      </p:sp>
      <p:cxnSp>
        <p:nvCxnSpPr>
          <p:cNvPr id="64" name="Google Shape;64;p8"/>
          <p:cNvCxnSpPr/>
          <p:nvPr/>
        </p:nvCxnSpPr>
        <p:spPr>
          <a:xfrm>
            <a:off x="545293" y="1519975"/>
            <a:ext cx="452400" cy="0"/>
          </a:xfrm>
          <a:prstGeom prst="straightConnector1">
            <a:avLst/>
          </a:prstGeom>
          <a:noFill/>
          <a:ln w="28575" cap="flat" cmpd="sng">
            <a:solidFill>
              <a:srgbClr val="294667"/>
            </a:solidFill>
            <a:prstDash val="solid"/>
            <a:round/>
            <a:headEnd type="none" w="med" len="med"/>
            <a:tailEnd type="none" w="med" len="med"/>
          </a:ln>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6117" y="4248150"/>
            <a:ext cx="1676401" cy="121920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53400" y="4489230"/>
            <a:ext cx="800038" cy="4655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dark)" type="blank">
  <p:cSld name="BLANK">
    <p:spTree>
      <p:nvGrpSpPr>
        <p:cNvPr id="1" name="Shape 85"/>
        <p:cNvGrpSpPr/>
        <p:nvPr/>
      </p:nvGrpSpPr>
      <p:grpSpPr>
        <a:xfrm>
          <a:off x="0" y="0"/>
          <a:ext cx="0" cy="0"/>
          <a:chOff x="0" y="0"/>
          <a:chExt cx="0" cy="0"/>
        </a:xfrm>
      </p:grpSpPr>
      <p:sp>
        <p:nvSpPr>
          <p:cNvPr id="86" name="Google Shape;86;p12"/>
          <p:cNvSpPr/>
          <p:nvPr/>
        </p:nvSpPr>
        <p:spPr>
          <a:xfrm>
            <a:off x="100" y="-5800"/>
            <a:ext cx="9144000" cy="5149500"/>
          </a:xfrm>
          <a:prstGeom prst="rect">
            <a:avLst/>
          </a:prstGeom>
          <a:solidFill>
            <a:schemeClr val="bg2">
              <a:alpha val="861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2"/>
          <p:cNvSpPr/>
          <p:nvPr/>
        </p:nvSpPr>
        <p:spPr>
          <a:xfrm>
            <a:off x="0" y="-5925"/>
            <a:ext cx="9144000" cy="5149500"/>
          </a:xfrm>
          <a:prstGeom prst="frame">
            <a:avLst>
              <a:gd name="adj1" fmla="val 5041"/>
            </a:avLst>
          </a:prstGeom>
          <a:solidFill>
            <a:schemeClr val="accent3">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dark)" type="blank" preserve="1">
  <p:cSld name="1_Blank (dark)">
    <p:spTree>
      <p:nvGrpSpPr>
        <p:cNvPr id="1" name="Shape 85"/>
        <p:cNvGrpSpPr/>
        <p:nvPr/>
      </p:nvGrpSpPr>
      <p:grpSpPr>
        <a:xfrm>
          <a:off x="0" y="0"/>
          <a:ext cx="0" cy="0"/>
          <a:chOff x="0" y="0"/>
          <a:chExt cx="0" cy="0"/>
        </a:xfrm>
      </p:grpSpPr>
      <p:sp>
        <p:nvSpPr>
          <p:cNvPr id="86" name="Google Shape;86;p12"/>
          <p:cNvSpPr/>
          <p:nvPr/>
        </p:nvSpPr>
        <p:spPr>
          <a:xfrm>
            <a:off x="100" y="-5800"/>
            <a:ext cx="9144000" cy="5149500"/>
          </a:xfrm>
          <a:prstGeom prst="rect">
            <a:avLst/>
          </a:prstGeom>
          <a:solidFill>
            <a:schemeClr val="accent6">
              <a:alpha val="861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2"/>
          <p:cNvSpPr/>
          <p:nvPr/>
        </p:nvSpPr>
        <p:spPr>
          <a:xfrm>
            <a:off x="0" y="-5925"/>
            <a:ext cx="9144000" cy="5149500"/>
          </a:xfrm>
          <a:prstGeom prst="frame">
            <a:avLst>
              <a:gd name="adj1" fmla="val 5041"/>
            </a:avLst>
          </a:pr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48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1pPr>
            <a:lvl2pPr lvl="1">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2pPr>
            <a:lvl3pPr lvl="2">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3pPr>
            <a:lvl4pPr lvl="3">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4pPr>
            <a:lvl5pPr lvl="4">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5pPr>
            <a:lvl6pPr lvl="5">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6pPr>
            <a:lvl7pPr lvl="6">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7pPr>
            <a:lvl8pPr lvl="7">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8pPr>
            <a:lvl9pPr lvl="8">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9pPr>
          </a:lstStyle>
          <a:p>
            <a:endParaRPr dirty="0"/>
          </a:p>
        </p:txBody>
      </p:sp>
      <p:sp>
        <p:nvSpPr>
          <p:cNvPr id="7" name="Google Shape;7;p1"/>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noAutofit/>
          </a:bodyPr>
          <a:lstStyle>
            <a:lvl1pPr marL="457200" lvl="0" indent="-342900">
              <a:spcBef>
                <a:spcPts val="60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1pPr>
            <a:lvl2pPr marL="914400" lvl="1"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2pPr>
            <a:lvl3pPr marL="1371600" lvl="2"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3pPr>
            <a:lvl4pPr marL="1828800" lvl="3"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4pPr>
            <a:lvl5pPr marL="2286000" lvl="4"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5pPr>
            <a:lvl6pPr marL="2743200" lvl="5"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6pPr>
            <a:lvl7pPr marL="3200400" lvl="6"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7pPr>
            <a:lvl8pPr marL="3657600" lvl="7"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8pPr>
            <a:lvl9pPr marL="4114800" lvl="8"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9pPr>
          </a:lstStyle>
          <a:p>
            <a:endParaRPr dirty="0"/>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lvl="0" algn="r">
              <a:buNone/>
              <a:defRPr sz="1300" b="1">
                <a:solidFill>
                  <a:srgbClr val="021028"/>
                </a:solidFill>
                <a:latin typeface="Open Sans"/>
                <a:ea typeface="Open Sans"/>
                <a:cs typeface="Open Sans"/>
                <a:sym typeface="Open Sans"/>
              </a:defRPr>
            </a:lvl1pPr>
            <a:lvl2pPr lvl="1" algn="r">
              <a:buNone/>
              <a:defRPr sz="1300" b="1">
                <a:solidFill>
                  <a:srgbClr val="021028"/>
                </a:solidFill>
                <a:latin typeface="Open Sans"/>
                <a:ea typeface="Open Sans"/>
                <a:cs typeface="Open Sans"/>
                <a:sym typeface="Open Sans"/>
              </a:defRPr>
            </a:lvl2pPr>
            <a:lvl3pPr lvl="2" algn="r">
              <a:buNone/>
              <a:defRPr sz="1300" b="1">
                <a:solidFill>
                  <a:srgbClr val="021028"/>
                </a:solidFill>
                <a:latin typeface="Open Sans"/>
                <a:ea typeface="Open Sans"/>
                <a:cs typeface="Open Sans"/>
                <a:sym typeface="Open Sans"/>
              </a:defRPr>
            </a:lvl3pPr>
            <a:lvl4pPr lvl="3" algn="r">
              <a:buNone/>
              <a:defRPr sz="1300" b="1">
                <a:solidFill>
                  <a:srgbClr val="021028"/>
                </a:solidFill>
                <a:latin typeface="Open Sans"/>
                <a:ea typeface="Open Sans"/>
                <a:cs typeface="Open Sans"/>
                <a:sym typeface="Open Sans"/>
              </a:defRPr>
            </a:lvl4pPr>
            <a:lvl5pPr lvl="4" algn="r">
              <a:buNone/>
              <a:defRPr sz="1300" b="1">
                <a:solidFill>
                  <a:srgbClr val="021028"/>
                </a:solidFill>
                <a:latin typeface="Open Sans"/>
                <a:ea typeface="Open Sans"/>
                <a:cs typeface="Open Sans"/>
                <a:sym typeface="Open Sans"/>
              </a:defRPr>
            </a:lvl5pPr>
            <a:lvl6pPr lvl="5" algn="r">
              <a:buNone/>
              <a:defRPr sz="1300" b="1">
                <a:solidFill>
                  <a:srgbClr val="021028"/>
                </a:solidFill>
                <a:latin typeface="Open Sans"/>
                <a:ea typeface="Open Sans"/>
                <a:cs typeface="Open Sans"/>
                <a:sym typeface="Open Sans"/>
              </a:defRPr>
            </a:lvl6pPr>
            <a:lvl7pPr lvl="6" algn="r">
              <a:buNone/>
              <a:defRPr sz="1300" b="1">
                <a:solidFill>
                  <a:srgbClr val="021028"/>
                </a:solidFill>
                <a:latin typeface="Open Sans"/>
                <a:ea typeface="Open Sans"/>
                <a:cs typeface="Open Sans"/>
                <a:sym typeface="Open Sans"/>
              </a:defRPr>
            </a:lvl7pPr>
            <a:lvl8pPr lvl="7" algn="r">
              <a:buNone/>
              <a:defRPr sz="1300" b="1">
                <a:solidFill>
                  <a:srgbClr val="021028"/>
                </a:solidFill>
                <a:latin typeface="Open Sans"/>
                <a:ea typeface="Open Sans"/>
                <a:cs typeface="Open Sans"/>
                <a:sym typeface="Open Sans"/>
              </a:defRPr>
            </a:lvl8pPr>
            <a:lvl9pPr lvl="8" algn="r">
              <a:buNone/>
              <a:defRPr sz="1300" b="1">
                <a:solidFill>
                  <a:srgbClr val="021028"/>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4" r:id="rId2"/>
    <p:sldLayoutId id="2147483658" r:id="rId3"/>
    <p:sldLayoutId id="2147483662"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Tx/>
        <a:buFont typeface="Wingdings" panose="05000000000000000000" pitchFamily="2" charset="2"/>
        <a:buChar char="§"/>
        <a:defRPr sz="1400" b="0" i="0" u="none" strike="noStrike" cap="none">
          <a:solidFill>
            <a:schemeClr val="tx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ts val="4400"/>
              </a:lnSpc>
            </a:pPr>
            <a:r>
              <a:rPr lang="en-US" sz="4400" dirty="0">
                <a:solidFill>
                  <a:schemeClr val="tx1"/>
                </a:solidFill>
              </a:rPr>
              <a:t>Family Ties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952750"/>
            <a:ext cx="982738" cy="990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3615" y="133350"/>
            <a:ext cx="1470385" cy="862013"/>
          </a:xfrm>
          <a:prstGeom prst="rect">
            <a:avLst/>
          </a:prstGeom>
        </p:spPr>
      </p:pic>
    </p:spTree>
    <p:extLst>
      <p:ext uri="{BB962C8B-B14F-4D97-AF65-F5344CB8AC3E}">
        <p14:creationId xmlns:p14="http://schemas.microsoft.com/office/powerpoint/2010/main" val="264120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049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dirty="0">
                <a:latin typeface="+mj-lt"/>
              </a:rPr>
              <a:t>“Most people do not listen with</a:t>
            </a:r>
          </a:p>
          <a:p>
            <a:pPr algn="ctr">
              <a:lnSpc>
                <a:spcPts val="4400"/>
              </a:lnSpc>
            </a:pPr>
            <a:r>
              <a:rPr lang="en-US" sz="4200" dirty="0">
                <a:latin typeface="+mj-lt"/>
              </a:rPr>
              <a:t>the intent to understand; they</a:t>
            </a:r>
          </a:p>
          <a:p>
            <a:pPr algn="ctr">
              <a:lnSpc>
                <a:spcPts val="4400"/>
              </a:lnSpc>
            </a:pPr>
            <a:r>
              <a:rPr lang="en-US" sz="4200" dirty="0">
                <a:latin typeface="+mj-lt"/>
              </a:rPr>
              <a:t>listen with the intent to reply.”</a:t>
            </a:r>
          </a:p>
          <a:p>
            <a:pPr algn="ctr">
              <a:lnSpc>
                <a:spcPts val="4400"/>
              </a:lnSpc>
            </a:pPr>
            <a:r>
              <a:rPr lang="en-US" sz="2400" b="1" dirty="0">
                <a:latin typeface="+mj-lt"/>
              </a:rPr>
              <a:t>-Stephen R. Covey</a:t>
            </a:r>
            <a:endParaRPr lang="en-US" sz="2400" b="1" dirty="0">
              <a:solidFill>
                <a:schemeClr val="bg1"/>
              </a:solidFill>
              <a:latin typeface="+mj-lt"/>
            </a:endParaRPr>
          </a:p>
        </p:txBody>
      </p:sp>
    </p:spTree>
    <p:extLst>
      <p:ext uri="{BB962C8B-B14F-4D97-AF65-F5344CB8AC3E}">
        <p14:creationId xmlns:p14="http://schemas.microsoft.com/office/powerpoint/2010/main" val="155345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0774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3800"/>
              </a:lnSpc>
            </a:pPr>
            <a:r>
              <a:rPr lang="en-US" sz="3200" b="1" u="sng" dirty="0">
                <a:solidFill>
                  <a:schemeClr val="bg1"/>
                </a:solidFill>
                <a:latin typeface="+mj-lt"/>
              </a:rPr>
              <a:t>Communication</a:t>
            </a:r>
            <a:r>
              <a:rPr lang="en-US" sz="3200" b="1" dirty="0">
                <a:solidFill>
                  <a:schemeClr val="bg1"/>
                </a:solidFill>
                <a:latin typeface="+mj-lt"/>
              </a:rPr>
              <a:t>: The two-way process</a:t>
            </a:r>
          </a:p>
          <a:p>
            <a:pPr algn="ctr">
              <a:lnSpc>
                <a:spcPts val="3800"/>
              </a:lnSpc>
            </a:pPr>
            <a:r>
              <a:rPr lang="en-US" sz="3200" b="1" dirty="0">
                <a:solidFill>
                  <a:schemeClr val="bg1"/>
                </a:solidFill>
                <a:latin typeface="+mj-lt"/>
              </a:rPr>
              <a:t>of reaching mutual understanding, in which participants not only exchange information, news, ideas and feelings</a:t>
            </a:r>
          </a:p>
          <a:p>
            <a:pPr algn="ctr">
              <a:lnSpc>
                <a:spcPts val="3800"/>
              </a:lnSpc>
            </a:pPr>
            <a:r>
              <a:rPr lang="en-US" sz="3200" b="1" dirty="0">
                <a:solidFill>
                  <a:schemeClr val="bg1"/>
                </a:solidFill>
                <a:latin typeface="+mj-lt"/>
              </a:rPr>
              <a:t>but also create and share meaning.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
        <p:nvSpPr>
          <p:cNvPr id="6" name="Title 1"/>
          <p:cNvSpPr txBox="1">
            <a:spLocks/>
          </p:cNvSpPr>
          <p:nvPr/>
        </p:nvSpPr>
        <p:spPr>
          <a:xfrm>
            <a:off x="304800" y="4538805"/>
            <a:ext cx="3124199" cy="31894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800"/>
              </a:lnSpc>
            </a:pPr>
            <a:r>
              <a:rPr lang="en-US" sz="600" b="1" u="sng" dirty="0">
                <a:solidFill>
                  <a:schemeClr val="bg1"/>
                </a:solidFill>
                <a:latin typeface="+mn-lt"/>
              </a:rPr>
              <a:t>Source</a:t>
            </a:r>
            <a:r>
              <a:rPr lang="en-US" sz="600" b="1" dirty="0">
                <a:solidFill>
                  <a:schemeClr val="bg1"/>
                </a:solidFill>
                <a:latin typeface="+mn-lt"/>
              </a:rPr>
              <a:t>:</a:t>
            </a:r>
          </a:p>
          <a:p>
            <a:pPr>
              <a:lnSpc>
                <a:spcPts val="800"/>
              </a:lnSpc>
            </a:pPr>
            <a:r>
              <a:rPr lang="en-US" sz="600" b="1" i="1" dirty="0">
                <a:solidFill>
                  <a:schemeClr val="bg1"/>
                </a:solidFill>
                <a:latin typeface="+mn-lt"/>
              </a:rPr>
              <a:t>http://www.businessdictionary.com/definition/communication.html</a:t>
            </a:r>
          </a:p>
        </p:txBody>
      </p:sp>
    </p:spTree>
    <p:extLst>
      <p:ext uri="{BB962C8B-B14F-4D97-AF65-F5344CB8AC3E}">
        <p14:creationId xmlns:p14="http://schemas.microsoft.com/office/powerpoint/2010/main" val="1134416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6573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Think:</a:t>
            </a:r>
          </a:p>
          <a:p>
            <a:pPr algn="ctr"/>
            <a:r>
              <a:rPr lang="en-US" sz="1800" b="1" dirty="0">
                <a:solidFill>
                  <a:schemeClr val="bg1"/>
                </a:solidFill>
                <a:latin typeface="+mj-lt"/>
              </a:rPr>
              <a:t>What is communication in your own words?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1315207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Four Forms of Communication:</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buClr>
                <a:schemeClr val="tx1"/>
              </a:buClr>
            </a:pPr>
            <a:r>
              <a:rPr lang="en-US" sz="1200" u="sng" dirty="0"/>
              <a:t>Verbal</a:t>
            </a:r>
          </a:p>
          <a:p>
            <a:pPr lvl="1">
              <a:buClr>
                <a:schemeClr val="tx1"/>
              </a:buClr>
            </a:pPr>
            <a:r>
              <a:rPr lang="en-US" sz="1200" dirty="0">
                <a:solidFill>
                  <a:schemeClr val="tx1"/>
                </a:solidFill>
                <a:latin typeface="+mn-lt"/>
              </a:rPr>
              <a:t>Face-to-face, TV, radio, telephone, other media</a:t>
            </a:r>
          </a:p>
          <a:p>
            <a:pPr lvl="0">
              <a:buClr>
                <a:schemeClr val="tx1"/>
              </a:buClr>
            </a:pPr>
            <a:r>
              <a:rPr lang="en-US" sz="1200" u="sng" dirty="0"/>
              <a:t>Nonverbal</a:t>
            </a:r>
          </a:p>
          <a:p>
            <a:pPr lvl="1">
              <a:buClr>
                <a:schemeClr val="tx1"/>
              </a:buClr>
            </a:pPr>
            <a:r>
              <a:rPr lang="en-US" sz="1200" dirty="0">
                <a:solidFill>
                  <a:schemeClr val="tx1"/>
                </a:solidFill>
                <a:latin typeface="+mn-lt"/>
              </a:rPr>
              <a:t>Facial expressions, body language, dress, scent</a:t>
            </a:r>
          </a:p>
          <a:p>
            <a:pPr lvl="0">
              <a:buClr>
                <a:schemeClr val="tx1"/>
              </a:buClr>
            </a:pPr>
            <a:r>
              <a:rPr lang="en-US" sz="1200" u="sng" dirty="0"/>
              <a:t>Written</a:t>
            </a:r>
          </a:p>
          <a:p>
            <a:pPr lvl="1">
              <a:buClr>
                <a:schemeClr val="tx1"/>
              </a:buClr>
            </a:pPr>
            <a:r>
              <a:rPr lang="en-US" sz="1200" dirty="0">
                <a:solidFill>
                  <a:schemeClr val="tx1"/>
                </a:solidFill>
                <a:latin typeface="+mn-lt"/>
              </a:rPr>
              <a:t>Pen and paper, e-mail, social media, magazines, books, text messaging, the internet</a:t>
            </a:r>
          </a:p>
          <a:p>
            <a:pPr lvl="0">
              <a:buClr>
                <a:schemeClr val="tx1"/>
              </a:buClr>
            </a:pPr>
            <a:r>
              <a:rPr lang="en-US" sz="1200" u="sng" dirty="0"/>
              <a:t>Visual</a:t>
            </a:r>
          </a:p>
          <a:p>
            <a:pPr lvl="1">
              <a:buClr>
                <a:schemeClr val="tx1"/>
              </a:buClr>
            </a:pPr>
            <a:r>
              <a:rPr lang="en-US" sz="1200" dirty="0">
                <a:solidFill>
                  <a:schemeClr val="tx1"/>
                </a:solidFill>
                <a:latin typeface="+mn-lt"/>
              </a:rPr>
              <a:t>Maps, logos, charts, graphs</a:t>
            </a:r>
            <a:endParaRPr sz="1200" b="1" dirty="0">
              <a:solidFill>
                <a:schemeClr val="tx1"/>
              </a:solidFill>
              <a:latin typeface="+mn-lt"/>
            </a:endParaRPr>
          </a:p>
        </p:txBody>
      </p:sp>
      <p:sp>
        <p:nvSpPr>
          <p:cNvPr id="23" name="Title 1"/>
          <p:cNvSpPr txBox="1">
            <a:spLocks/>
          </p:cNvSpPr>
          <p:nvPr/>
        </p:nvSpPr>
        <p:spPr>
          <a:xfrm>
            <a:off x="304800" y="4615005"/>
            <a:ext cx="3124199" cy="52849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800"/>
              </a:lnSpc>
            </a:pPr>
            <a:r>
              <a:rPr lang="en-US" sz="600" b="1" u="sng" dirty="0">
                <a:solidFill>
                  <a:schemeClr val="tx1"/>
                </a:solidFill>
                <a:latin typeface="+mn-lt"/>
              </a:rPr>
              <a:t>Source</a:t>
            </a:r>
            <a:r>
              <a:rPr lang="en-US" sz="600" b="1" dirty="0">
                <a:solidFill>
                  <a:schemeClr val="tx1"/>
                </a:solidFill>
                <a:latin typeface="+mn-lt"/>
              </a:rPr>
              <a:t>:</a:t>
            </a:r>
          </a:p>
          <a:p>
            <a:pPr>
              <a:lnSpc>
                <a:spcPts val="800"/>
              </a:lnSpc>
            </a:pPr>
            <a:r>
              <a:rPr lang="en-US" sz="600" b="1" i="1" dirty="0">
                <a:solidFill>
                  <a:schemeClr val="tx1"/>
                </a:solidFill>
                <a:latin typeface="+mn-lt"/>
              </a:rPr>
              <a:t>https://www.skillsyouneed.com/ips/what-is-communication.html</a:t>
            </a:r>
          </a:p>
        </p:txBody>
      </p:sp>
      <p:grpSp>
        <p:nvGrpSpPr>
          <p:cNvPr id="5" name="Google Shape;751;p40"/>
          <p:cNvGrpSpPr/>
          <p:nvPr/>
        </p:nvGrpSpPr>
        <p:grpSpPr>
          <a:xfrm>
            <a:off x="4052169" y="971550"/>
            <a:ext cx="519831" cy="376926"/>
            <a:chOff x="5233525" y="4954450"/>
            <a:chExt cx="538275" cy="390300"/>
          </a:xfrm>
          <a:solidFill>
            <a:schemeClr val="bg2"/>
          </a:solidFill>
        </p:grpSpPr>
        <p:sp>
          <p:nvSpPr>
            <p:cNvPr id="6" name="Google Shape;752;p40"/>
            <p:cNvSpPr/>
            <p:nvPr/>
          </p:nvSpPr>
          <p:spPr>
            <a:xfrm>
              <a:off x="5637825" y="4954450"/>
              <a:ext cx="89525" cy="89525"/>
            </a:xfrm>
            <a:custGeom>
              <a:avLst/>
              <a:gdLst/>
              <a:ahLst/>
              <a:cxnLst/>
              <a:rect l="l" t="t" r="r" b="b"/>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grp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53;p40"/>
            <p:cNvSpPr/>
            <p:nvPr/>
          </p:nvSpPr>
          <p:spPr>
            <a:xfrm>
              <a:off x="5323025" y="4980625"/>
              <a:ext cx="88925" cy="88925"/>
            </a:xfrm>
            <a:custGeom>
              <a:avLst/>
              <a:gdLst/>
              <a:ahLst/>
              <a:cxnLst/>
              <a:rect l="l" t="t" r="r" b="b"/>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grp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754;p40"/>
            <p:cNvSpPr/>
            <p:nvPr/>
          </p:nvSpPr>
          <p:spPr>
            <a:xfrm>
              <a:off x="5233525" y="5255225"/>
              <a:ext cx="89525" cy="89525"/>
            </a:xfrm>
            <a:custGeom>
              <a:avLst/>
              <a:gdLst/>
              <a:ahLst/>
              <a:cxnLst/>
              <a:rect l="l" t="t" r="r" b="b"/>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grp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756;p40"/>
            <p:cNvSpPr/>
            <p:nvPr/>
          </p:nvSpPr>
          <p:spPr>
            <a:xfrm>
              <a:off x="5682875" y="5188875"/>
              <a:ext cx="88925" cy="89525"/>
            </a:xfrm>
            <a:custGeom>
              <a:avLst/>
              <a:gdLst/>
              <a:ahLst/>
              <a:cxnLst/>
              <a:rect l="l" t="t" r="r" b="b"/>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grp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757;p40"/>
            <p:cNvSpPr/>
            <p:nvPr/>
          </p:nvSpPr>
          <p:spPr>
            <a:xfrm>
              <a:off x="5411925" y="5110925"/>
              <a:ext cx="188775" cy="189400"/>
            </a:xfrm>
            <a:custGeom>
              <a:avLst/>
              <a:gdLst/>
              <a:ahLst/>
              <a:cxnLst/>
              <a:rect l="l" t="t" r="r" b="b"/>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grp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58;p40"/>
            <p:cNvSpPr/>
            <p:nvPr/>
          </p:nvSpPr>
          <p:spPr>
            <a:xfrm>
              <a:off x="5367475" y="5025075"/>
              <a:ext cx="81600" cy="105975"/>
            </a:xfrm>
            <a:custGeom>
              <a:avLst/>
              <a:gdLst/>
              <a:ahLst/>
              <a:cxnLst/>
              <a:rect l="l" t="t" r="r" b="b"/>
              <a:pathLst>
                <a:path w="3264" h="4239" fill="none" extrusionOk="0">
                  <a:moveTo>
                    <a:pt x="0" y="1"/>
                  </a:moveTo>
                  <a:lnTo>
                    <a:pt x="3264" y="4238"/>
                  </a:lnTo>
                </a:path>
              </a:pathLst>
            </a:custGeom>
            <a:grp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59;p40"/>
            <p:cNvSpPr/>
            <p:nvPr/>
          </p:nvSpPr>
          <p:spPr>
            <a:xfrm>
              <a:off x="5567800" y="4999500"/>
              <a:ext cx="115100" cy="133975"/>
            </a:xfrm>
            <a:custGeom>
              <a:avLst/>
              <a:gdLst/>
              <a:ahLst/>
              <a:cxnLst/>
              <a:rect l="l" t="t" r="r" b="b"/>
              <a:pathLst>
                <a:path w="4604" h="5359" fill="none" extrusionOk="0">
                  <a:moveTo>
                    <a:pt x="0" y="5359"/>
                  </a:moveTo>
                  <a:lnTo>
                    <a:pt x="4603" y="1"/>
                  </a:lnTo>
                </a:path>
              </a:pathLst>
            </a:custGeom>
            <a:grp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60;p40"/>
            <p:cNvSpPr/>
            <p:nvPr/>
          </p:nvSpPr>
          <p:spPr>
            <a:xfrm>
              <a:off x="5600075" y="5217475"/>
              <a:ext cx="127275" cy="16475"/>
            </a:xfrm>
            <a:custGeom>
              <a:avLst/>
              <a:gdLst/>
              <a:ahLst/>
              <a:cxnLst/>
              <a:rect l="l" t="t" r="r" b="b"/>
              <a:pathLst>
                <a:path w="5091" h="659" fill="none" extrusionOk="0">
                  <a:moveTo>
                    <a:pt x="5090" y="658"/>
                  </a:moveTo>
                  <a:lnTo>
                    <a:pt x="0" y="1"/>
                  </a:lnTo>
                </a:path>
              </a:pathLst>
            </a:custGeom>
            <a:grp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62;p40"/>
            <p:cNvSpPr/>
            <p:nvPr/>
          </p:nvSpPr>
          <p:spPr>
            <a:xfrm>
              <a:off x="5277975" y="5241825"/>
              <a:ext cx="141275" cy="58500"/>
            </a:xfrm>
            <a:custGeom>
              <a:avLst/>
              <a:gdLst/>
              <a:ahLst/>
              <a:cxnLst/>
              <a:rect l="l" t="t" r="r" b="b"/>
              <a:pathLst>
                <a:path w="5651" h="2340" fill="none" extrusionOk="0">
                  <a:moveTo>
                    <a:pt x="0" y="2339"/>
                  </a:moveTo>
                  <a:lnTo>
                    <a:pt x="5651" y="1"/>
                  </a:lnTo>
                </a:path>
              </a:pathLst>
            </a:custGeom>
            <a:grp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93055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Three Parts of Communication:</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buClr>
                <a:schemeClr val="tx1"/>
              </a:buClr>
            </a:pPr>
            <a:r>
              <a:rPr lang="en-US" sz="1200" u="sng" dirty="0"/>
              <a:t>Sender</a:t>
            </a:r>
          </a:p>
          <a:p>
            <a:pPr lvl="1">
              <a:buClr>
                <a:schemeClr val="tx1"/>
              </a:buClr>
            </a:pPr>
            <a:r>
              <a:rPr lang="en-US" sz="1200" dirty="0">
                <a:solidFill>
                  <a:schemeClr val="tx1"/>
                </a:solidFill>
                <a:latin typeface="+mn-lt"/>
              </a:rPr>
              <a:t>Encodes a message verbally and nonverbally or in writing or graphics</a:t>
            </a:r>
          </a:p>
          <a:p>
            <a:pPr lvl="0">
              <a:buClr>
                <a:schemeClr val="tx1"/>
              </a:buClr>
            </a:pPr>
            <a:r>
              <a:rPr lang="en-US" sz="1200" u="sng" dirty="0"/>
              <a:t>Message</a:t>
            </a:r>
          </a:p>
          <a:p>
            <a:pPr lvl="1">
              <a:buClr>
                <a:schemeClr val="tx1"/>
              </a:buClr>
            </a:pPr>
            <a:r>
              <a:rPr lang="en-US" sz="1200" dirty="0">
                <a:solidFill>
                  <a:schemeClr val="tx1"/>
                </a:solidFill>
                <a:latin typeface="+mn-lt"/>
              </a:rPr>
              <a:t>What is actually communicated; May be effective or ineffective</a:t>
            </a:r>
          </a:p>
          <a:p>
            <a:pPr lvl="0">
              <a:buClr>
                <a:schemeClr val="tx1"/>
              </a:buClr>
            </a:pPr>
            <a:r>
              <a:rPr lang="en-US" sz="1200" u="sng" dirty="0"/>
              <a:t>Receiver(s)</a:t>
            </a:r>
          </a:p>
          <a:p>
            <a:pPr lvl="1">
              <a:buClr>
                <a:schemeClr val="tx1"/>
              </a:buClr>
            </a:pPr>
            <a:r>
              <a:rPr lang="en-US" sz="1200" dirty="0">
                <a:solidFill>
                  <a:schemeClr val="tx1"/>
                </a:solidFill>
                <a:latin typeface="+mn-lt"/>
              </a:rPr>
              <a:t>Responsible for decoding the sender’s message; May interpret the message differently than the sender intended</a:t>
            </a:r>
          </a:p>
        </p:txBody>
      </p:sp>
      <p:sp>
        <p:nvSpPr>
          <p:cNvPr id="4" name="Title 1"/>
          <p:cNvSpPr txBox="1">
            <a:spLocks/>
          </p:cNvSpPr>
          <p:nvPr/>
        </p:nvSpPr>
        <p:spPr>
          <a:xfrm>
            <a:off x="304800" y="4615005"/>
            <a:ext cx="3124199" cy="52849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800"/>
              </a:lnSpc>
            </a:pPr>
            <a:r>
              <a:rPr lang="en-US" sz="600" b="1" u="sng" dirty="0">
                <a:solidFill>
                  <a:schemeClr val="tx1"/>
                </a:solidFill>
                <a:latin typeface="+mn-lt"/>
              </a:rPr>
              <a:t>Source</a:t>
            </a:r>
            <a:r>
              <a:rPr lang="en-US" sz="600" b="1" dirty="0">
                <a:solidFill>
                  <a:schemeClr val="tx1"/>
                </a:solidFill>
                <a:latin typeface="+mn-lt"/>
              </a:rPr>
              <a:t>:</a:t>
            </a:r>
          </a:p>
          <a:p>
            <a:pPr>
              <a:lnSpc>
                <a:spcPts val="800"/>
              </a:lnSpc>
            </a:pPr>
            <a:r>
              <a:rPr lang="en-US" sz="600" b="1" i="1" dirty="0">
                <a:solidFill>
                  <a:schemeClr val="tx1"/>
                </a:solidFill>
                <a:latin typeface="+mn-lt"/>
              </a:rPr>
              <a:t>https://www.skillsyouneed.com/ips/what-is-communication.html</a:t>
            </a:r>
          </a:p>
        </p:txBody>
      </p:sp>
      <p:sp>
        <p:nvSpPr>
          <p:cNvPr id="5" name="Google Shape;392;p40"/>
          <p:cNvSpPr/>
          <p:nvPr/>
        </p:nvSpPr>
        <p:spPr>
          <a:xfrm>
            <a:off x="4038600" y="1047750"/>
            <a:ext cx="363420" cy="330569"/>
          </a:xfrm>
          <a:custGeom>
            <a:avLst/>
            <a:gdLst/>
            <a:ahLst/>
            <a:cxnLst/>
            <a:rect l="l" t="t" r="r" b="b"/>
            <a:pathLst>
              <a:path w="16173" h="14711" fill="none" extrusionOk="0">
                <a:moveTo>
                  <a:pt x="8087" y="1"/>
                </a:moveTo>
                <a:lnTo>
                  <a:pt x="8087" y="1"/>
                </a:lnTo>
                <a:lnTo>
                  <a:pt x="7672" y="1"/>
                </a:lnTo>
                <a:lnTo>
                  <a:pt x="7258" y="25"/>
                </a:lnTo>
                <a:lnTo>
                  <a:pt x="6844" y="74"/>
                </a:lnTo>
                <a:lnTo>
                  <a:pt x="6455" y="122"/>
                </a:lnTo>
                <a:lnTo>
                  <a:pt x="6065" y="195"/>
                </a:lnTo>
                <a:lnTo>
                  <a:pt x="5675" y="293"/>
                </a:lnTo>
                <a:lnTo>
                  <a:pt x="5310" y="415"/>
                </a:lnTo>
                <a:lnTo>
                  <a:pt x="4945" y="536"/>
                </a:lnTo>
                <a:lnTo>
                  <a:pt x="4579" y="658"/>
                </a:lnTo>
                <a:lnTo>
                  <a:pt x="4238" y="829"/>
                </a:lnTo>
                <a:lnTo>
                  <a:pt x="3897" y="975"/>
                </a:lnTo>
                <a:lnTo>
                  <a:pt x="3557" y="1170"/>
                </a:lnTo>
                <a:lnTo>
                  <a:pt x="3240" y="1364"/>
                </a:lnTo>
                <a:lnTo>
                  <a:pt x="2948" y="1559"/>
                </a:lnTo>
                <a:lnTo>
                  <a:pt x="2655" y="1778"/>
                </a:lnTo>
                <a:lnTo>
                  <a:pt x="2363" y="1998"/>
                </a:lnTo>
                <a:lnTo>
                  <a:pt x="2095" y="2241"/>
                </a:lnTo>
                <a:lnTo>
                  <a:pt x="1852" y="2485"/>
                </a:lnTo>
                <a:lnTo>
                  <a:pt x="1608" y="2753"/>
                </a:lnTo>
                <a:lnTo>
                  <a:pt x="1389" y="3021"/>
                </a:lnTo>
                <a:lnTo>
                  <a:pt x="1170" y="3288"/>
                </a:lnTo>
                <a:lnTo>
                  <a:pt x="975" y="3581"/>
                </a:lnTo>
                <a:lnTo>
                  <a:pt x="804" y="3873"/>
                </a:lnTo>
                <a:lnTo>
                  <a:pt x="634" y="4190"/>
                </a:lnTo>
                <a:lnTo>
                  <a:pt x="488" y="4506"/>
                </a:lnTo>
                <a:lnTo>
                  <a:pt x="366" y="4823"/>
                </a:lnTo>
                <a:lnTo>
                  <a:pt x="244" y="5139"/>
                </a:lnTo>
                <a:lnTo>
                  <a:pt x="171" y="5480"/>
                </a:lnTo>
                <a:lnTo>
                  <a:pt x="98" y="5821"/>
                </a:lnTo>
                <a:lnTo>
                  <a:pt x="49" y="6162"/>
                </a:lnTo>
                <a:lnTo>
                  <a:pt x="1" y="6503"/>
                </a:lnTo>
                <a:lnTo>
                  <a:pt x="1" y="6869"/>
                </a:lnTo>
                <a:lnTo>
                  <a:pt x="1" y="6869"/>
                </a:lnTo>
                <a:lnTo>
                  <a:pt x="1" y="7234"/>
                </a:lnTo>
                <a:lnTo>
                  <a:pt x="49" y="7624"/>
                </a:lnTo>
                <a:lnTo>
                  <a:pt x="98" y="7989"/>
                </a:lnTo>
                <a:lnTo>
                  <a:pt x="196" y="8330"/>
                </a:lnTo>
                <a:lnTo>
                  <a:pt x="293" y="8695"/>
                </a:lnTo>
                <a:lnTo>
                  <a:pt x="415" y="9036"/>
                </a:lnTo>
                <a:lnTo>
                  <a:pt x="561" y="9377"/>
                </a:lnTo>
                <a:lnTo>
                  <a:pt x="731" y="9718"/>
                </a:lnTo>
                <a:lnTo>
                  <a:pt x="902" y="10035"/>
                </a:lnTo>
                <a:lnTo>
                  <a:pt x="1097" y="10327"/>
                </a:lnTo>
                <a:lnTo>
                  <a:pt x="1340" y="10644"/>
                </a:lnTo>
                <a:lnTo>
                  <a:pt x="1559" y="10936"/>
                </a:lnTo>
                <a:lnTo>
                  <a:pt x="1827" y="11204"/>
                </a:lnTo>
                <a:lnTo>
                  <a:pt x="2095" y="11472"/>
                </a:lnTo>
                <a:lnTo>
                  <a:pt x="2387" y="11740"/>
                </a:lnTo>
                <a:lnTo>
                  <a:pt x="2680" y="11983"/>
                </a:lnTo>
                <a:lnTo>
                  <a:pt x="2680" y="11983"/>
                </a:lnTo>
                <a:lnTo>
                  <a:pt x="2485" y="12349"/>
                </a:lnTo>
                <a:lnTo>
                  <a:pt x="2266" y="12714"/>
                </a:lnTo>
                <a:lnTo>
                  <a:pt x="2022" y="13104"/>
                </a:lnTo>
                <a:lnTo>
                  <a:pt x="1706" y="13469"/>
                </a:lnTo>
                <a:lnTo>
                  <a:pt x="1365" y="13834"/>
                </a:lnTo>
                <a:lnTo>
                  <a:pt x="1170" y="14005"/>
                </a:lnTo>
                <a:lnTo>
                  <a:pt x="951" y="14151"/>
                </a:lnTo>
                <a:lnTo>
                  <a:pt x="731" y="14297"/>
                </a:lnTo>
                <a:lnTo>
                  <a:pt x="512" y="14443"/>
                </a:lnTo>
                <a:lnTo>
                  <a:pt x="269" y="14540"/>
                </a:lnTo>
                <a:lnTo>
                  <a:pt x="1" y="14662"/>
                </a:lnTo>
                <a:lnTo>
                  <a:pt x="1" y="14662"/>
                </a:lnTo>
                <a:lnTo>
                  <a:pt x="122" y="14662"/>
                </a:lnTo>
                <a:lnTo>
                  <a:pt x="488" y="14711"/>
                </a:lnTo>
                <a:lnTo>
                  <a:pt x="1024" y="14711"/>
                </a:lnTo>
                <a:lnTo>
                  <a:pt x="1365" y="14711"/>
                </a:lnTo>
                <a:lnTo>
                  <a:pt x="1706" y="14687"/>
                </a:lnTo>
                <a:lnTo>
                  <a:pt x="2095" y="14614"/>
                </a:lnTo>
                <a:lnTo>
                  <a:pt x="2485" y="14540"/>
                </a:lnTo>
                <a:lnTo>
                  <a:pt x="2899" y="14419"/>
                </a:lnTo>
                <a:lnTo>
                  <a:pt x="3313" y="14273"/>
                </a:lnTo>
                <a:lnTo>
                  <a:pt x="3751" y="14078"/>
                </a:lnTo>
                <a:lnTo>
                  <a:pt x="4165" y="13834"/>
                </a:lnTo>
                <a:lnTo>
                  <a:pt x="4579" y="13566"/>
                </a:lnTo>
                <a:lnTo>
                  <a:pt x="4969" y="13201"/>
                </a:lnTo>
                <a:lnTo>
                  <a:pt x="4969" y="13201"/>
                </a:lnTo>
                <a:lnTo>
                  <a:pt x="5334" y="13323"/>
                </a:lnTo>
                <a:lnTo>
                  <a:pt x="5700" y="13444"/>
                </a:lnTo>
                <a:lnTo>
                  <a:pt x="6089" y="13518"/>
                </a:lnTo>
                <a:lnTo>
                  <a:pt x="6479" y="13591"/>
                </a:lnTo>
                <a:lnTo>
                  <a:pt x="6869" y="13664"/>
                </a:lnTo>
                <a:lnTo>
                  <a:pt x="7258" y="13712"/>
                </a:lnTo>
                <a:lnTo>
                  <a:pt x="7672" y="13737"/>
                </a:lnTo>
                <a:lnTo>
                  <a:pt x="8087" y="13737"/>
                </a:lnTo>
                <a:lnTo>
                  <a:pt x="8087" y="13737"/>
                </a:lnTo>
                <a:lnTo>
                  <a:pt x="8501" y="13737"/>
                </a:lnTo>
                <a:lnTo>
                  <a:pt x="8915" y="13712"/>
                </a:lnTo>
                <a:lnTo>
                  <a:pt x="9329" y="13664"/>
                </a:lnTo>
                <a:lnTo>
                  <a:pt x="9718" y="13591"/>
                </a:lnTo>
                <a:lnTo>
                  <a:pt x="10108" y="13518"/>
                </a:lnTo>
                <a:lnTo>
                  <a:pt x="10498" y="13420"/>
                </a:lnTo>
                <a:lnTo>
                  <a:pt x="10863" y="13323"/>
                </a:lnTo>
                <a:lnTo>
                  <a:pt x="11228" y="13201"/>
                </a:lnTo>
                <a:lnTo>
                  <a:pt x="11594" y="13055"/>
                </a:lnTo>
                <a:lnTo>
                  <a:pt x="11935" y="12909"/>
                </a:lnTo>
                <a:lnTo>
                  <a:pt x="12276" y="12738"/>
                </a:lnTo>
                <a:lnTo>
                  <a:pt x="12617" y="12568"/>
                </a:lnTo>
                <a:lnTo>
                  <a:pt x="12933" y="12373"/>
                </a:lnTo>
                <a:lnTo>
                  <a:pt x="13225" y="12178"/>
                </a:lnTo>
                <a:lnTo>
                  <a:pt x="13518" y="11959"/>
                </a:lnTo>
                <a:lnTo>
                  <a:pt x="13810" y="11715"/>
                </a:lnTo>
                <a:lnTo>
                  <a:pt x="14078" y="11496"/>
                </a:lnTo>
                <a:lnTo>
                  <a:pt x="14321" y="11228"/>
                </a:lnTo>
                <a:lnTo>
                  <a:pt x="14565" y="10985"/>
                </a:lnTo>
                <a:lnTo>
                  <a:pt x="14784" y="10717"/>
                </a:lnTo>
                <a:lnTo>
                  <a:pt x="15003" y="10424"/>
                </a:lnTo>
                <a:lnTo>
                  <a:pt x="15198" y="10132"/>
                </a:lnTo>
                <a:lnTo>
                  <a:pt x="15369" y="9840"/>
                </a:lnTo>
                <a:lnTo>
                  <a:pt x="15539" y="9548"/>
                </a:lnTo>
                <a:lnTo>
                  <a:pt x="15685" y="9231"/>
                </a:lnTo>
                <a:lnTo>
                  <a:pt x="15807" y="8914"/>
                </a:lnTo>
                <a:lnTo>
                  <a:pt x="15929" y="8574"/>
                </a:lnTo>
                <a:lnTo>
                  <a:pt x="16002" y="8257"/>
                </a:lnTo>
                <a:lnTo>
                  <a:pt x="16075" y="7916"/>
                </a:lnTo>
                <a:lnTo>
                  <a:pt x="16124" y="7575"/>
                </a:lnTo>
                <a:lnTo>
                  <a:pt x="16172" y="7210"/>
                </a:lnTo>
                <a:lnTo>
                  <a:pt x="16172" y="6869"/>
                </a:lnTo>
                <a:lnTo>
                  <a:pt x="16172" y="6869"/>
                </a:lnTo>
                <a:lnTo>
                  <a:pt x="16172" y="6503"/>
                </a:lnTo>
                <a:lnTo>
                  <a:pt x="16124" y="6162"/>
                </a:lnTo>
                <a:lnTo>
                  <a:pt x="16075" y="5821"/>
                </a:lnTo>
                <a:lnTo>
                  <a:pt x="16002" y="5480"/>
                </a:lnTo>
                <a:lnTo>
                  <a:pt x="15929" y="5139"/>
                </a:lnTo>
                <a:lnTo>
                  <a:pt x="15807" y="4823"/>
                </a:lnTo>
                <a:lnTo>
                  <a:pt x="15685" y="4506"/>
                </a:lnTo>
                <a:lnTo>
                  <a:pt x="15539" y="4190"/>
                </a:lnTo>
                <a:lnTo>
                  <a:pt x="15369" y="3873"/>
                </a:lnTo>
                <a:lnTo>
                  <a:pt x="15198" y="3581"/>
                </a:lnTo>
                <a:lnTo>
                  <a:pt x="15003" y="3288"/>
                </a:lnTo>
                <a:lnTo>
                  <a:pt x="14784" y="3021"/>
                </a:lnTo>
                <a:lnTo>
                  <a:pt x="14565" y="2753"/>
                </a:lnTo>
                <a:lnTo>
                  <a:pt x="14321" y="2485"/>
                </a:lnTo>
                <a:lnTo>
                  <a:pt x="14078" y="2241"/>
                </a:lnTo>
                <a:lnTo>
                  <a:pt x="13810" y="1998"/>
                </a:lnTo>
                <a:lnTo>
                  <a:pt x="13518" y="1778"/>
                </a:lnTo>
                <a:lnTo>
                  <a:pt x="13225" y="1559"/>
                </a:lnTo>
                <a:lnTo>
                  <a:pt x="12933" y="1364"/>
                </a:lnTo>
                <a:lnTo>
                  <a:pt x="12617" y="1170"/>
                </a:lnTo>
                <a:lnTo>
                  <a:pt x="12276" y="975"/>
                </a:lnTo>
                <a:lnTo>
                  <a:pt x="11935" y="829"/>
                </a:lnTo>
                <a:lnTo>
                  <a:pt x="11594" y="658"/>
                </a:lnTo>
                <a:lnTo>
                  <a:pt x="11228" y="536"/>
                </a:lnTo>
                <a:lnTo>
                  <a:pt x="10863" y="415"/>
                </a:lnTo>
                <a:lnTo>
                  <a:pt x="10498" y="293"/>
                </a:lnTo>
                <a:lnTo>
                  <a:pt x="10108" y="195"/>
                </a:lnTo>
                <a:lnTo>
                  <a:pt x="9718" y="122"/>
                </a:lnTo>
                <a:lnTo>
                  <a:pt x="9329" y="74"/>
                </a:lnTo>
                <a:lnTo>
                  <a:pt x="8915" y="25"/>
                </a:lnTo>
                <a:lnTo>
                  <a:pt x="8501" y="1"/>
                </a:lnTo>
                <a:lnTo>
                  <a:pt x="8087" y="1"/>
                </a:lnTo>
                <a:lnTo>
                  <a:pt x="8087" y="1"/>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3877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The Seven C’s of Communication:</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buClr>
                <a:schemeClr val="tx1"/>
              </a:buClr>
            </a:pPr>
            <a:r>
              <a:rPr lang="en-US" sz="1200" u="sng" dirty="0"/>
              <a:t>Clear</a:t>
            </a:r>
          </a:p>
          <a:p>
            <a:pPr lvl="1">
              <a:buClr>
                <a:schemeClr val="tx1"/>
              </a:buClr>
            </a:pPr>
            <a:r>
              <a:rPr lang="en-US" sz="1200" dirty="0">
                <a:solidFill>
                  <a:schemeClr val="tx1"/>
                </a:solidFill>
                <a:latin typeface="+mn-lt"/>
              </a:rPr>
              <a:t>Make your objective clear by avoiding complex phrases and words</a:t>
            </a:r>
          </a:p>
          <a:p>
            <a:pPr lvl="0">
              <a:buClr>
                <a:schemeClr val="tx1"/>
              </a:buClr>
            </a:pPr>
            <a:r>
              <a:rPr lang="en-US" sz="1200" u="sng" dirty="0"/>
              <a:t>Concise</a:t>
            </a:r>
          </a:p>
          <a:p>
            <a:pPr lvl="1">
              <a:buClr>
                <a:schemeClr val="tx1"/>
              </a:buClr>
            </a:pPr>
            <a:r>
              <a:rPr lang="en-US" sz="1200" dirty="0">
                <a:solidFill>
                  <a:schemeClr val="tx1"/>
                </a:solidFill>
                <a:latin typeface="+mn-lt"/>
              </a:rPr>
              <a:t>Keep it to the point to avoid confusion</a:t>
            </a:r>
          </a:p>
          <a:p>
            <a:pPr lvl="0">
              <a:buClr>
                <a:schemeClr val="tx1"/>
              </a:buClr>
            </a:pPr>
            <a:r>
              <a:rPr lang="en-US" sz="1200" u="sng" dirty="0"/>
              <a:t>Concrete</a:t>
            </a:r>
          </a:p>
          <a:p>
            <a:pPr lvl="1">
              <a:buClr>
                <a:schemeClr val="tx1"/>
              </a:buClr>
            </a:pPr>
            <a:r>
              <a:rPr lang="en-US" sz="1200" dirty="0">
                <a:solidFill>
                  <a:schemeClr val="tx1"/>
                </a:solidFill>
                <a:latin typeface="+mn-lt"/>
              </a:rPr>
              <a:t>Use support for the message to validate what is said</a:t>
            </a:r>
          </a:p>
          <a:p>
            <a:pPr lvl="0">
              <a:buClr>
                <a:schemeClr val="tx1"/>
              </a:buClr>
            </a:pPr>
            <a:r>
              <a:rPr lang="en-US" sz="1200" u="sng" dirty="0"/>
              <a:t>Correct</a:t>
            </a:r>
          </a:p>
          <a:p>
            <a:pPr lvl="1">
              <a:buClr>
                <a:schemeClr val="tx1"/>
              </a:buClr>
            </a:pPr>
            <a:r>
              <a:rPr lang="en-US" sz="1200" dirty="0">
                <a:solidFill>
                  <a:schemeClr val="tx1"/>
                </a:solidFill>
                <a:latin typeface="+mn-lt"/>
              </a:rPr>
              <a:t>Speak truthfully and use correct grammar</a:t>
            </a:r>
            <a:endParaRPr sz="1200" b="1" dirty="0">
              <a:solidFill>
                <a:schemeClr val="tx1"/>
              </a:solidFill>
              <a:latin typeface="+mn-lt"/>
            </a:endParaRPr>
          </a:p>
        </p:txBody>
      </p:sp>
      <p:sp>
        <p:nvSpPr>
          <p:cNvPr id="23" name="Title 1"/>
          <p:cNvSpPr txBox="1">
            <a:spLocks/>
          </p:cNvSpPr>
          <p:nvPr/>
        </p:nvSpPr>
        <p:spPr>
          <a:xfrm>
            <a:off x="304800" y="4615005"/>
            <a:ext cx="3124199" cy="52849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800"/>
              </a:lnSpc>
            </a:pPr>
            <a:r>
              <a:rPr lang="en-US" sz="600" b="1" u="sng" dirty="0">
                <a:solidFill>
                  <a:schemeClr val="tx1"/>
                </a:solidFill>
                <a:latin typeface="+mn-lt"/>
              </a:rPr>
              <a:t>Source</a:t>
            </a:r>
            <a:r>
              <a:rPr lang="en-US" sz="600" b="1" dirty="0">
                <a:solidFill>
                  <a:schemeClr val="tx1"/>
                </a:solidFill>
                <a:latin typeface="+mn-lt"/>
              </a:rPr>
              <a:t>:</a:t>
            </a:r>
          </a:p>
          <a:p>
            <a:pPr>
              <a:lnSpc>
                <a:spcPts val="800"/>
              </a:lnSpc>
            </a:pPr>
            <a:r>
              <a:rPr lang="en-US" sz="600" b="1" i="1" dirty="0">
                <a:solidFill>
                  <a:schemeClr val="tx1"/>
                </a:solidFill>
                <a:latin typeface="+mn-lt"/>
              </a:rPr>
              <a:t>https://expertprogrammanagement.com/2018/04/7-cs-communication/</a:t>
            </a:r>
          </a:p>
        </p:txBody>
      </p:sp>
      <p:grpSp>
        <p:nvGrpSpPr>
          <p:cNvPr id="5" name="Google Shape;445;p40"/>
          <p:cNvGrpSpPr/>
          <p:nvPr/>
        </p:nvGrpSpPr>
        <p:grpSpPr>
          <a:xfrm>
            <a:off x="4343400" y="991865"/>
            <a:ext cx="381000" cy="360685"/>
            <a:chOff x="6618700" y="1635475"/>
            <a:chExt cx="456675" cy="432325"/>
          </a:xfrm>
        </p:grpSpPr>
        <p:sp>
          <p:nvSpPr>
            <p:cNvPr id="6" name="Google Shape;446;p40"/>
            <p:cNvSpPr/>
            <p:nvPr/>
          </p:nvSpPr>
          <p:spPr>
            <a:xfrm>
              <a:off x="6663775" y="1904000"/>
              <a:ext cx="117525" cy="163800"/>
            </a:xfrm>
            <a:custGeom>
              <a:avLst/>
              <a:gdLst/>
              <a:ahLst/>
              <a:cxnLst/>
              <a:rect l="l" t="t" r="r" b="b"/>
              <a:pathLst>
                <a:path w="4701" h="6552" fill="none" extrusionOk="0">
                  <a:moveTo>
                    <a:pt x="0" y="0"/>
                  </a:moveTo>
                  <a:lnTo>
                    <a:pt x="512" y="6016"/>
                  </a:lnTo>
                  <a:lnTo>
                    <a:pt x="512" y="6016"/>
                  </a:lnTo>
                  <a:lnTo>
                    <a:pt x="536" y="6138"/>
                  </a:lnTo>
                  <a:lnTo>
                    <a:pt x="585" y="6235"/>
                  </a:lnTo>
                  <a:lnTo>
                    <a:pt x="633" y="6332"/>
                  </a:lnTo>
                  <a:lnTo>
                    <a:pt x="706" y="6406"/>
                  </a:lnTo>
                  <a:lnTo>
                    <a:pt x="804" y="6454"/>
                  </a:lnTo>
                  <a:lnTo>
                    <a:pt x="877" y="6503"/>
                  </a:lnTo>
                  <a:lnTo>
                    <a:pt x="999" y="6552"/>
                  </a:lnTo>
                  <a:lnTo>
                    <a:pt x="1096" y="6552"/>
                  </a:lnTo>
                  <a:lnTo>
                    <a:pt x="4116" y="6552"/>
                  </a:lnTo>
                  <a:lnTo>
                    <a:pt x="4116" y="6552"/>
                  </a:lnTo>
                  <a:lnTo>
                    <a:pt x="4238" y="6527"/>
                  </a:lnTo>
                  <a:lnTo>
                    <a:pt x="4360" y="6503"/>
                  </a:lnTo>
                  <a:lnTo>
                    <a:pt x="4457" y="6430"/>
                  </a:lnTo>
                  <a:lnTo>
                    <a:pt x="4554" y="6332"/>
                  </a:lnTo>
                  <a:lnTo>
                    <a:pt x="4554" y="6332"/>
                  </a:lnTo>
                  <a:lnTo>
                    <a:pt x="4628" y="6235"/>
                  </a:lnTo>
                  <a:lnTo>
                    <a:pt x="4676" y="6113"/>
                  </a:lnTo>
                  <a:lnTo>
                    <a:pt x="4701" y="5991"/>
                  </a:lnTo>
                  <a:lnTo>
                    <a:pt x="4676" y="5845"/>
                  </a:lnTo>
                  <a:lnTo>
                    <a:pt x="3678" y="98"/>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47;p40"/>
            <p:cNvSpPr/>
            <p:nvPr/>
          </p:nvSpPr>
          <p:spPr>
            <a:xfrm>
              <a:off x="7046125" y="1775525"/>
              <a:ext cx="29250" cy="99275"/>
            </a:xfrm>
            <a:custGeom>
              <a:avLst/>
              <a:gdLst/>
              <a:ahLst/>
              <a:cxnLst/>
              <a:rect l="l" t="t" r="r" b="b"/>
              <a:pathLst>
                <a:path w="1170" h="3971" fill="none" extrusionOk="0">
                  <a:moveTo>
                    <a:pt x="1" y="3970"/>
                  </a:moveTo>
                  <a:lnTo>
                    <a:pt x="1" y="3970"/>
                  </a:lnTo>
                  <a:lnTo>
                    <a:pt x="245" y="3824"/>
                  </a:lnTo>
                  <a:lnTo>
                    <a:pt x="488" y="3629"/>
                  </a:lnTo>
                  <a:lnTo>
                    <a:pt x="683" y="3410"/>
                  </a:lnTo>
                  <a:lnTo>
                    <a:pt x="853" y="3166"/>
                  </a:lnTo>
                  <a:lnTo>
                    <a:pt x="1000" y="2898"/>
                  </a:lnTo>
                  <a:lnTo>
                    <a:pt x="1097" y="2606"/>
                  </a:lnTo>
                  <a:lnTo>
                    <a:pt x="1170" y="2314"/>
                  </a:lnTo>
                  <a:lnTo>
                    <a:pt x="1170" y="1997"/>
                  </a:lnTo>
                  <a:lnTo>
                    <a:pt x="1170" y="1997"/>
                  </a:lnTo>
                  <a:lnTo>
                    <a:pt x="1170" y="1681"/>
                  </a:lnTo>
                  <a:lnTo>
                    <a:pt x="1097" y="1364"/>
                  </a:lnTo>
                  <a:lnTo>
                    <a:pt x="1000" y="1096"/>
                  </a:lnTo>
                  <a:lnTo>
                    <a:pt x="853" y="828"/>
                  </a:lnTo>
                  <a:lnTo>
                    <a:pt x="683" y="585"/>
                  </a:lnTo>
                  <a:lnTo>
                    <a:pt x="488" y="366"/>
                  </a:lnTo>
                  <a:lnTo>
                    <a:pt x="245" y="171"/>
                  </a:lnTo>
                  <a:lnTo>
                    <a:pt x="1"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48;p40"/>
            <p:cNvSpPr/>
            <p:nvPr/>
          </p:nvSpPr>
          <p:spPr>
            <a:xfrm>
              <a:off x="6618700" y="1751775"/>
              <a:ext cx="96850" cy="146750"/>
            </a:xfrm>
            <a:custGeom>
              <a:avLst/>
              <a:gdLst/>
              <a:ahLst/>
              <a:cxnLst/>
              <a:rect l="l" t="t" r="r" b="b"/>
              <a:pathLst>
                <a:path w="3874" h="5870" fill="none" extrusionOk="0">
                  <a:moveTo>
                    <a:pt x="3873" y="0"/>
                  </a:moveTo>
                  <a:lnTo>
                    <a:pt x="3873" y="0"/>
                  </a:lnTo>
                  <a:lnTo>
                    <a:pt x="2704" y="0"/>
                  </a:lnTo>
                  <a:lnTo>
                    <a:pt x="1730" y="0"/>
                  </a:lnTo>
                  <a:lnTo>
                    <a:pt x="1730" y="0"/>
                  </a:lnTo>
                  <a:lnTo>
                    <a:pt x="1560" y="25"/>
                  </a:lnTo>
                  <a:lnTo>
                    <a:pt x="1413" y="49"/>
                  </a:lnTo>
                  <a:lnTo>
                    <a:pt x="1243" y="98"/>
                  </a:lnTo>
                  <a:lnTo>
                    <a:pt x="1097" y="147"/>
                  </a:lnTo>
                  <a:lnTo>
                    <a:pt x="926" y="244"/>
                  </a:lnTo>
                  <a:lnTo>
                    <a:pt x="780" y="317"/>
                  </a:lnTo>
                  <a:lnTo>
                    <a:pt x="658" y="439"/>
                  </a:lnTo>
                  <a:lnTo>
                    <a:pt x="537" y="536"/>
                  </a:lnTo>
                  <a:lnTo>
                    <a:pt x="415" y="682"/>
                  </a:lnTo>
                  <a:lnTo>
                    <a:pt x="293" y="804"/>
                  </a:lnTo>
                  <a:lnTo>
                    <a:pt x="220" y="950"/>
                  </a:lnTo>
                  <a:lnTo>
                    <a:pt x="147" y="1096"/>
                  </a:lnTo>
                  <a:lnTo>
                    <a:pt x="74" y="1267"/>
                  </a:lnTo>
                  <a:lnTo>
                    <a:pt x="25" y="1437"/>
                  </a:lnTo>
                  <a:lnTo>
                    <a:pt x="1" y="1583"/>
                  </a:lnTo>
                  <a:lnTo>
                    <a:pt x="1" y="1754"/>
                  </a:lnTo>
                  <a:lnTo>
                    <a:pt x="1" y="4092"/>
                  </a:lnTo>
                  <a:lnTo>
                    <a:pt x="1" y="4092"/>
                  </a:lnTo>
                  <a:lnTo>
                    <a:pt x="1" y="4263"/>
                  </a:lnTo>
                  <a:lnTo>
                    <a:pt x="25" y="4433"/>
                  </a:lnTo>
                  <a:lnTo>
                    <a:pt x="74" y="4579"/>
                  </a:lnTo>
                  <a:lnTo>
                    <a:pt x="147" y="4750"/>
                  </a:lnTo>
                  <a:lnTo>
                    <a:pt x="220" y="4896"/>
                  </a:lnTo>
                  <a:lnTo>
                    <a:pt x="293" y="5042"/>
                  </a:lnTo>
                  <a:lnTo>
                    <a:pt x="415" y="5188"/>
                  </a:lnTo>
                  <a:lnTo>
                    <a:pt x="537" y="5310"/>
                  </a:lnTo>
                  <a:lnTo>
                    <a:pt x="658" y="5407"/>
                  </a:lnTo>
                  <a:lnTo>
                    <a:pt x="780" y="5529"/>
                  </a:lnTo>
                  <a:lnTo>
                    <a:pt x="926" y="5626"/>
                  </a:lnTo>
                  <a:lnTo>
                    <a:pt x="1097" y="5699"/>
                  </a:lnTo>
                  <a:lnTo>
                    <a:pt x="1243" y="5748"/>
                  </a:lnTo>
                  <a:lnTo>
                    <a:pt x="1413" y="5797"/>
                  </a:lnTo>
                  <a:lnTo>
                    <a:pt x="1560" y="5821"/>
                  </a:lnTo>
                  <a:lnTo>
                    <a:pt x="1730" y="5846"/>
                  </a:lnTo>
                  <a:lnTo>
                    <a:pt x="1730" y="5846"/>
                  </a:lnTo>
                  <a:lnTo>
                    <a:pt x="2704" y="5846"/>
                  </a:lnTo>
                  <a:lnTo>
                    <a:pt x="3873" y="587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49;p40"/>
            <p:cNvSpPr/>
            <p:nvPr/>
          </p:nvSpPr>
          <p:spPr>
            <a:xfrm>
              <a:off x="6721600" y="1660450"/>
              <a:ext cx="278900" cy="329425"/>
            </a:xfrm>
            <a:custGeom>
              <a:avLst/>
              <a:gdLst/>
              <a:ahLst/>
              <a:cxnLst/>
              <a:rect l="l" t="t" r="r" b="b"/>
              <a:pathLst>
                <a:path w="11156" h="13177" fill="none" extrusionOk="0">
                  <a:moveTo>
                    <a:pt x="11155" y="0"/>
                  </a:moveTo>
                  <a:lnTo>
                    <a:pt x="11155" y="0"/>
                  </a:lnTo>
                  <a:lnTo>
                    <a:pt x="10766" y="317"/>
                  </a:lnTo>
                  <a:lnTo>
                    <a:pt x="10352" y="609"/>
                  </a:lnTo>
                  <a:lnTo>
                    <a:pt x="9938" y="901"/>
                  </a:lnTo>
                  <a:lnTo>
                    <a:pt x="9524" y="1169"/>
                  </a:lnTo>
                  <a:lnTo>
                    <a:pt x="9085" y="1413"/>
                  </a:lnTo>
                  <a:lnTo>
                    <a:pt x="8671" y="1632"/>
                  </a:lnTo>
                  <a:lnTo>
                    <a:pt x="7843" y="2046"/>
                  </a:lnTo>
                  <a:lnTo>
                    <a:pt x="7015" y="2387"/>
                  </a:lnTo>
                  <a:lnTo>
                    <a:pt x="6211" y="2679"/>
                  </a:lnTo>
                  <a:lnTo>
                    <a:pt x="5456" y="2898"/>
                  </a:lnTo>
                  <a:lnTo>
                    <a:pt x="4774" y="3093"/>
                  </a:lnTo>
                  <a:lnTo>
                    <a:pt x="4774" y="3093"/>
                  </a:lnTo>
                  <a:lnTo>
                    <a:pt x="4239" y="3215"/>
                  </a:lnTo>
                  <a:lnTo>
                    <a:pt x="3678" y="3312"/>
                  </a:lnTo>
                  <a:lnTo>
                    <a:pt x="3070" y="3410"/>
                  </a:lnTo>
                  <a:lnTo>
                    <a:pt x="2461" y="3459"/>
                  </a:lnTo>
                  <a:lnTo>
                    <a:pt x="1219" y="3580"/>
                  </a:lnTo>
                  <a:lnTo>
                    <a:pt x="1" y="3629"/>
                  </a:lnTo>
                  <a:lnTo>
                    <a:pt x="1" y="9523"/>
                  </a:lnTo>
                  <a:lnTo>
                    <a:pt x="1" y="9523"/>
                  </a:lnTo>
                  <a:lnTo>
                    <a:pt x="1219" y="9596"/>
                  </a:lnTo>
                  <a:lnTo>
                    <a:pt x="2461" y="9693"/>
                  </a:lnTo>
                  <a:lnTo>
                    <a:pt x="3070" y="9767"/>
                  </a:lnTo>
                  <a:lnTo>
                    <a:pt x="3678" y="9840"/>
                  </a:lnTo>
                  <a:lnTo>
                    <a:pt x="4239" y="9937"/>
                  </a:lnTo>
                  <a:lnTo>
                    <a:pt x="4774" y="10059"/>
                  </a:lnTo>
                  <a:lnTo>
                    <a:pt x="4774" y="10059"/>
                  </a:lnTo>
                  <a:lnTo>
                    <a:pt x="5456" y="10254"/>
                  </a:lnTo>
                  <a:lnTo>
                    <a:pt x="6211" y="10497"/>
                  </a:lnTo>
                  <a:lnTo>
                    <a:pt x="7015" y="10765"/>
                  </a:lnTo>
                  <a:lnTo>
                    <a:pt x="7843" y="11130"/>
                  </a:lnTo>
                  <a:lnTo>
                    <a:pt x="8671" y="11520"/>
                  </a:lnTo>
                  <a:lnTo>
                    <a:pt x="9085" y="11764"/>
                  </a:lnTo>
                  <a:lnTo>
                    <a:pt x="9524" y="12007"/>
                  </a:lnTo>
                  <a:lnTo>
                    <a:pt x="9938" y="12251"/>
                  </a:lnTo>
                  <a:lnTo>
                    <a:pt x="10352" y="12543"/>
                  </a:lnTo>
                  <a:lnTo>
                    <a:pt x="10766" y="12835"/>
                  </a:lnTo>
                  <a:lnTo>
                    <a:pt x="11155" y="13176"/>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50;p40"/>
            <p:cNvSpPr/>
            <p:nvPr/>
          </p:nvSpPr>
          <p:spPr>
            <a:xfrm>
              <a:off x="7006550" y="1635475"/>
              <a:ext cx="34750" cy="378750"/>
            </a:xfrm>
            <a:custGeom>
              <a:avLst/>
              <a:gdLst/>
              <a:ahLst/>
              <a:cxnLst/>
              <a:rect l="l" t="t" r="r" b="b"/>
              <a:pathLst>
                <a:path w="1390" h="15150" fill="none" extrusionOk="0">
                  <a:moveTo>
                    <a:pt x="1024" y="49"/>
                  </a:moveTo>
                  <a:lnTo>
                    <a:pt x="1024" y="49"/>
                  </a:lnTo>
                  <a:lnTo>
                    <a:pt x="902" y="1"/>
                  </a:lnTo>
                  <a:lnTo>
                    <a:pt x="805" y="1"/>
                  </a:lnTo>
                  <a:lnTo>
                    <a:pt x="805" y="1"/>
                  </a:lnTo>
                  <a:lnTo>
                    <a:pt x="683" y="1"/>
                  </a:lnTo>
                  <a:lnTo>
                    <a:pt x="585" y="49"/>
                  </a:lnTo>
                  <a:lnTo>
                    <a:pt x="464" y="98"/>
                  </a:lnTo>
                  <a:lnTo>
                    <a:pt x="391" y="171"/>
                  </a:lnTo>
                  <a:lnTo>
                    <a:pt x="391" y="171"/>
                  </a:lnTo>
                  <a:lnTo>
                    <a:pt x="1" y="536"/>
                  </a:lnTo>
                  <a:lnTo>
                    <a:pt x="1" y="14638"/>
                  </a:lnTo>
                  <a:lnTo>
                    <a:pt x="1" y="14638"/>
                  </a:lnTo>
                  <a:lnTo>
                    <a:pt x="391" y="14979"/>
                  </a:lnTo>
                  <a:lnTo>
                    <a:pt x="391" y="14979"/>
                  </a:lnTo>
                  <a:lnTo>
                    <a:pt x="464" y="15052"/>
                  </a:lnTo>
                  <a:lnTo>
                    <a:pt x="585" y="15101"/>
                  </a:lnTo>
                  <a:lnTo>
                    <a:pt x="683" y="15149"/>
                  </a:lnTo>
                  <a:lnTo>
                    <a:pt x="805" y="15149"/>
                  </a:lnTo>
                  <a:lnTo>
                    <a:pt x="805" y="15149"/>
                  </a:lnTo>
                  <a:lnTo>
                    <a:pt x="902" y="15149"/>
                  </a:lnTo>
                  <a:lnTo>
                    <a:pt x="1024" y="15101"/>
                  </a:lnTo>
                  <a:lnTo>
                    <a:pt x="1024" y="15101"/>
                  </a:lnTo>
                  <a:lnTo>
                    <a:pt x="1170" y="15028"/>
                  </a:lnTo>
                  <a:lnTo>
                    <a:pt x="1292" y="14906"/>
                  </a:lnTo>
                  <a:lnTo>
                    <a:pt x="1365" y="14735"/>
                  </a:lnTo>
                  <a:lnTo>
                    <a:pt x="1389" y="14565"/>
                  </a:lnTo>
                  <a:lnTo>
                    <a:pt x="1389" y="585"/>
                  </a:lnTo>
                  <a:lnTo>
                    <a:pt x="1389" y="585"/>
                  </a:lnTo>
                  <a:lnTo>
                    <a:pt x="1365" y="415"/>
                  </a:lnTo>
                  <a:lnTo>
                    <a:pt x="1292" y="269"/>
                  </a:lnTo>
                  <a:lnTo>
                    <a:pt x="1170" y="122"/>
                  </a:lnTo>
                  <a:lnTo>
                    <a:pt x="1024" y="49"/>
                  </a:lnTo>
                  <a:lnTo>
                    <a:pt x="1024" y="49"/>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862501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The Seven C’s of Communication:</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buClr>
                <a:schemeClr val="tx1"/>
              </a:buClr>
            </a:pPr>
            <a:r>
              <a:rPr lang="en-US" sz="1200" u="sng" dirty="0"/>
              <a:t>Coherent</a:t>
            </a:r>
          </a:p>
          <a:p>
            <a:pPr lvl="1">
              <a:buClr>
                <a:schemeClr val="tx1"/>
              </a:buClr>
            </a:pPr>
            <a:r>
              <a:rPr lang="en-US" sz="1200" dirty="0">
                <a:solidFill>
                  <a:schemeClr val="tx1"/>
                </a:solidFill>
                <a:latin typeface="+mn-lt"/>
              </a:rPr>
              <a:t>Messages should make sense and flow</a:t>
            </a:r>
          </a:p>
          <a:p>
            <a:pPr lvl="0">
              <a:buClr>
                <a:schemeClr val="tx1"/>
              </a:buClr>
            </a:pPr>
            <a:r>
              <a:rPr lang="en-US" sz="1200" u="sng" dirty="0"/>
              <a:t>Complete</a:t>
            </a:r>
          </a:p>
          <a:p>
            <a:pPr lvl="1">
              <a:buClr>
                <a:schemeClr val="tx1"/>
              </a:buClr>
            </a:pPr>
            <a:r>
              <a:rPr lang="en-US" sz="1200" dirty="0">
                <a:solidFill>
                  <a:schemeClr val="tx1"/>
                </a:solidFill>
                <a:latin typeface="+mn-lt"/>
              </a:rPr>
              <a:t>All necessary information should be communicated</a:t>
            </a:r>
          </a:p>
          <a:p>
            <a:pPr lvl="0">
              <a:buClr>
                <a:schemeClr val="tx1"/>
              </a:buClr>
            </a:pPr>
            <a:r>
              <a:rPr lang="en-US" sz="1200" u="sng" dirty="0"/>
              <a:t>Courteous</a:t>
            </a:r>
          </a:p>
          <a:p>
            <a:pPr lvl="1">
              <a:buClr>
                <a:schemeClr val="tx1"/>
              </a:buClr>
            </a:pPr>
            <a:r>
              <a:rPr lang="en-US" sz="1200" dirty="0">
                <a:solidFill>
                  <a:schemeClr val="tx1"/>
                </a:solidFill>
                <a:latin typeface="+mn-lt"/>
              </a:rPr>
              <a:t>Consider the audience and deliver the message with tact</a:t>
            </a:r>
          </a:p>
        </p:txBody>
      </p:sp>
      <p:sp>
        <p:nvSpPr>
          <p:cNvPr id="4" name="Title 1"/>
          <p:cNvSpPr txBox="1">
            <a:spLocks/>
          </p:cNvSpPr>
          <p:nvPr/>
        </p:nvSpPr>
        <p:spPr>
          <a:xfrm>
            <a:off x="304800" y="4615005"/>
            <a:ext cx="3124199" cy="52849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800"/>
              </a:lnSpc>
            </a:pPr>
            <a:r>
              <a:rPr lang="en-US" sz="600" b="1" u="sng" dirty="0">
                <a:solidFill>
                  <a:schemeClr val="tx1"/>
                </a:solidFill>
                <a:latin typeface="+mn-lt"/>
              </a:rPr>
              <a:t>Source</a:t>
            </a:r>
            <a:r>
              <a:rPr lang="en-US" sz="600" b="1" dirty="0">
                <a:solidFill>
                  <a:schemeClr val="tx1"/>
                </a:solidFill>
                <a:latin typeface="+mn-lt"/>
              </a:rPr>
              <a:t>:</a:t>
            </a:r>
          </a:p>
          <a:p>
            <a:pPr>
              <a:lnSpc>
                <a:spcPts val="800"/>
              </a:lnSpc>
            </a:pPr>
            <a:r>
              <a:rPr lang="en-US" sz="600" b="1" i="1" dirty="0">
                <a:solidFill>
                  <a:schemeClr val="tx1"/>
                </a:solidFill>
                <a:latin typeface="+mn-lt"/>
              </a:rPr>
              <a:t>https://expertprogrammanagement.com/2018/04/7-cs-communication/</a:t>
            </a:r>
          </a:p>
        </p:txBody>
      </p:sp>
      <p:grpSp>
        <p:nvGrpSpPr>
          <p:cNvPr id="5" name="Google Shape;445;p40"/>
          <p:cNvGrpSpPr/>
          <p:nvPr/>
        </p:nvGrpSpPr>
        <p:grpSpPr>
          <a:xfrm>
            <a:off x="4343400" y="991865"/>
            <a:ext cx="381000" cy="360685"/>
            <a:chOff x="6618700" y="1635475"/>
            <a:chExt cx="456675" cy="432325"/>
          </a:xfrm>
        </p:grpSpPr>
        <p:sp>
          <p:nvSpPr>
            <p:cNvPr id="6" name="Google Shape;446;p40"/>
            <p:cNvSpPr/>
            <p:nvPr/>
          </p:nvSpPr>
          <p:spPr>
            <a:xfrm>
              <a:off x="6663775" y="1904000"/>
              <a:ext cx="117525" cy="163800"/>
            </a:xfrm>
            <a:custGeom>
              <a:avLst/>
              <a:gdLst/>
              <a:ahLst/>
              <a:cxnLst/>
              <a:rect l="l" t="t" r="r" b="b"/>
              <a:pathLst>
                <a:path w="4701" h="6552" fill="none" extrusionOk="0">
                  <a:moveTo>
                    <a:pt x="0" y="0"/>
                  </a:moveTo>
                  <a:lnTo>
                    <a:pt x="512" y="6016"/>
                  </a:lnTo>
                  <a:lnTo>
                    <a:pt x="512" y="6016"/>
                  </a:lnTo>
                  <a:lnTo>
                    <a:pt x="536" y="6138"/>
                  </a:lnTo>
                  <a:lnTo>
                    <a:pt x="585" y="6235"/>
                  </a:lnTo>
                  <a:lnTo>
                    <a:pt x="633" y="6332"/>
                  </a:lnTo>
                  <a:lnTo>
                    <a:pt x="706" y="6406"/>
                  </a:lnTo>
                  <a:lnTo>
                    <a:pt x="804" y="6454"/>
                  </a:lnTo>
                  <a:lnTo>
                    <a:pt x="877" y="6503"/>
                  </a:lnTo>
                  <a:lnTo>
                    <a:pt x="999" y="6552"/>
                  </a:lnTo>
                  <a:lnTo>
                    <a:pt x="1096" y="6552"/>
                  </a:lnTo>
                  <a:lnTo>
                    <a:pt x="4116" y="6552"/>
                  </a:lnTo>
                  <a:lnTo>
                    <a:pt x="4116" y="6552"/>
                  </a:lnTo>
                  <a:lnTo>
                    <a:pt x="4238" y="6527"/>
                  </a:lnTo>
                  <a:lnTo>
                    <a:pt x="4360" y="6503"/>
                  </a:lnTo>
                  <a:lnTo>
                    <a:pt x="4457" y="6430"/>
                  </a:lnTo>
                  <a:lnTo>
                    <a:pt x="4554" y="6332"/>
                  </a:lnTo>
                  <a:lnTo>
                    <a:pt x="4554" y="6332"/>
                  </a:lnTo>
                  <a:lnTo>
                    <a:pt x="4628" y="6235"/>
                  </a:lnTo>
                  <a:lnTo>
                    <a:pt x="4676" y="6113"/>
                  </a:lnTo>
                  <a:lnTo>
                    <a:pt x="4701" y="5991"/>
                  </a:lnTo>
                  <a:lnTo>
                    <a:pt x="4676" y="5845"/>
                  </a:lnTo>
                  <a:lnTo>
                    <a:pt x="3678" y="98"/>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47;p40"/>
            <p:cNvSpPr/>
            <p:nvPr/>
          </p:nvSpPr>
          <p:spPr>
            <a:xfrm>
              <a:off x="7046125" y="1775525"/>
              <a:ext cx="29250" cy="99275"/>
            </a:xfrm>
            <a:custGeom>
              <a:avLst/>
              <a:gdLst/>
              <a:ahLst/>
              <a:cxnLst/>
              <a:rect l="l" t="t" r="r" b="b"/>
              <a:pathLst>
                <a:path w="1170" h="3971" fill="none" extrusionOk="0">
                  <a:moveTo>
                    <a:pt x="1" y="3970"/>
                  </a:moveTo>
                  <a:lnTo>
                    <a:pt x="1" y="3970"/>
                  </a:lnTo>
                  <a:lnTo>
                    <a:pt x="245" y="3824"/>
                  </a:lnTo>
                  <a:lnTo>
                    <a:pt x="488" y="3629"/>
                  </a:lnTo>
                  <a:lnTo>
                    <a:pt x="683" y="3410"/>
                  </a:lnTo>
                  <a:lnTo>
                    <a:pt x="853" y="3166"/>
                  </a:lnTo>
                  <a:lnTo>
                    <a:pt x="1000" y="2898"/>
                  </a:lnTo>
                  <a:lnTo>
                    <a:pt x="1097" y="2606"/>
                  </a:lnTo>
                  <a:lnTo>
                    <a:pt x="1170" y="2314"/>
                  </a:lnTo>
                  <a:lnTo>
                    <a:pt x="1170" y="1997"/>
                  </a:lnTo>
                  <a:lnTo>
                    <a:pt x="1170" y="1997"/>
                  </a:lnTo>
                  <a:lnTo>
                    <a:pt x="1170" y="1681"/>
                  </a:lnTo>
                  <a:lnTo>
                    <a:pt x="1097" y="1364"/>
                  </a:lnTo>
                  <a:lnTo>
                    <a:pt x="1000" y="1096"/>
                  </a:lnTo>
                  <a:lnTo>
                    <a:pt x="853" y="828"/>
                  </a:lnTo>
                  <a:lnTo>
                    <a:pt x="683" y="585"/>
                  </a:lnTo>
                  <a:lnTo>
                    <a:pt x="488" y="366"/>
                  </a:lnTo>
                  <a:lnTo>
                    <a:pt x="245" y="171"/>
                  </a:lnTo>
                  <a:lnTo>
                    <a:pt x="1"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48;p40"/>
            <p:cNvSpPr/>
            <p:nvPr/>
          </p:nvSpPr>
          <p:spPr>
            <a:xfrm>
              <a:off x="6618700" y="1751775"/>
              <a:ext cx="96850" cy="146750"/>
            </a:xfrm>
            <a:custGeom>
              <a:avLst/>
              <a:gdLst/>
              <a:ahLst/>
              <a:cxnLst/>
              <a:rect l="l" t="t" r="r" b="b"/>
              <a:pathLst>
                <a:path w="3874" h="5870" fill="none" extrusionOk="0">
                  <a:moveTo>
                    <a:pt x="3873" y="0"/>
                  </a:moveTo>
                  <a:lnTo>
                    <a:pt x="3873" y="0"/>
                  </a:lnTo>
                  <a:lnTo>
                    <a:pt x="2704" y="0"/>
                  </a:lnTo>
                  <a:lnTo>
                    <a:pt x="1730" y="0"/>
                  </a:lnTo>
                  <a:lnTo>
                    <a:pt x="1730" y="0"/>
                  </a:lnTo>
                  <a:lnTo>
                    <a:pt x="1560" y="25"/>
                  </a:lnTo>
                  <a:lnTo>
                    <a:pt x="1413" y="49"/>
                  </a:lnTo>
                  <a:lnTo>
                    <a:pt x="1243" y="98"/>
                  </a:lnTo>
                  <a:lnTo>
                    <a:pt x="1097" y="147"/>
                  </a:lnTo>
                  <a:lnTo>
                    <a:pt x="926" y="244"/>
                  </a:lnTo>
                  <a:lnTo>
                    <a:pt x="780" y="317"/>
                  </a:lnTo>
                  <a:lnTo>
                    <a:pt x="658" y="439"/>
                  </a:lnTo>
                  <a:lnTo>
                    <a:pt x="537" y="536"/>
                  </a:lnTo>
                  <a:lnTo>
                    <a:pt x="415" y="682"/>
                  </a:lnTo>
                  <a:lnTo>
                    <a:pt x="293" y="804"/>
                  </a:lnTo>
                  <a:lnTo>
                    <a:pt x="220" y="950"/>
                  </a:lnTo>
                  <a:lnTo>
                    <a:pt x="147" y="1096"/>
                  </a:lnTo>
                  <a:lnTo>
                    <a:pt x="74" y="1267"/>
                  </a:lnTo>
                  <a:lnTo>
                    <a:pt x="25" y="1437"/>
                  </a:lnTo>
                  <a:lnTo>
                    <a:pt x="1" y="1583"/>
                  </a:lnTo>
                  <a:lnTo>
                    <a:pt x="1" y="1754"/>
                  </a:lnTo>
                  <a:lnTo>
                    <a:pt x="1" y="4092"/>
                  </a:lnTo>
                  <a:lnTo>
                    <a:pt x="1" y="4092"/>
                  </a:lnTo>
                  <a:lnTo>
                    <a:pt x="1" y="4263"/>
                  </a:lnTo>
                  <a:lnTo>
                    <a:pt x="25" y="4433"/>
                  </a:lnTo>
                  <a:lnTo>
                    <a:pt x="74" y="4579"/>
                  </a:lnTo>
                  <a:lnTo>
                    <a:pt x="147" y="4750"/>
                  </a:lnTo>
                  <a:lnTo>
                    <a:pt x="220" y="4896"/>
                  </a:lnTo>
                  <a:lnTo>
                    <a:pt x="293" y="5042"/>
                  </a:lnTo>
                  <a:lnTo>
                    <a:pt x="415" y="5188"/>
                  </a:lnTo>
                  <a:lnTo>
                    <a:pt x="537" y="5310"/>
                  </a:lnTo>
                  <a:lnTo>
                    <a:pt x="658" y="5407"/>
                  </a:lnTo>
                  <a:lnTo>
                    <a:pt x="780" y="5529"/>
                  </a:lnTo>
                  <a:lnTo>
                    <a:pt x="926" y="5626"/>
                  </a:lnTo>
                  <a:lnTo>
                    <a:pt x="1097" y="5699"/>
                  </a:lnTo>
                  <a:lnTo>
                    <a:pt x="1243" y="5748"/>
                  </a:lnTo>
                  <a:lnTo>
                    <a:pt x="1413" y="5797"/>
                  </a:lnTo>
                  <a:lnTo>
                    <a:pt x="1560" y="5821"/>
                  </a:lnTo>
                  <a:lnTo>
                    <a:pt x="1730" y="5846"/>
                  </a:lnTo>
                  <a:lnTo>
                    <a:pt x="1730" y="5846"/>
                  </a:lnTo>
                  <a:lnTo>
                    <a:pt x="2704" y="5846"/>
                  </a:lnTo>
                  <a:lnTo>
                    <a:pt x="3873" y="587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49;p40"/>
            <p:cNvSpPr/>
            <p:nvPr/>
          </p:nvSpPr>
          <p:spPr>
            <a:xfrm>
              <a:off x="6721600" y="1660450"/>
              <a:ext cx="278900" cy="329425"/>
            </a:xfrm>
            <a:custGeom>
              <a:avLst/>
              <a:gdLst/>
              <a:ahLst/>
              <a:cxnLst/>
              <a:rect l="l" t="t" r="r" b="b"/>
              <a:pathLst>
                <a:path w="11156" h="13177" fill="none" extrusionOk="0">
                  <a:moveTo>
                    <a:pt x="11155" y="0"/>
                  </a:moveTo>
                  <a:lnTo>
                    <a:pt x="11155" y="0"/>
                  </a:lnTo>
                  <a:lnTo>
                    <a:pt x="10766" y="317"/>
                  </a:lnTo>
                  <a:lnTo>
                    <a:pt x="10352" y="609"/>
                  </a:lnTo>
                  <a:lnTo>
                    <a:pt x="9938" y="901"/>
                  </a:lnTo>
                  <a:lnTo>
                    <a:pt x="9524" y="1169"/>
                  </a:lnTo>
                  <a:lnTo>
                    <a:pt x="9085" y="1413"/>
                  </a:lnTo>
                  <a:lnTo>
                    <a:pt x="8671" y="1632"/>
                  </a:lnTo>
                  <a:lnTo>
                    <a:pt x="7843" y="2046"/>
                  </a:lnTo>
                  <a:lnTo>
                    <a:pt x="7015" y="2387"/>
                  </a:lnTo>
                  <a:lnTo>
                    <a:pt x="6211" y="2679"/>
                  </a:lnTo>
                  <a:lnTo>
                    <a:pt x="5456" y="2898"/>
                  </a:lnTo>
                  <a:lnTo>
                    <a:pt x="4774" y="3093"/>
                  </a:lnTo>
                  <a:lnTo>
                    <a:pt x="4774" y="3093"/>
                  </a:lnTo>
                  <a:lnTo>
                    <a:pt x="4239" y="3215"/>
                  </a:lnTo>
                  <a:lnTo>
                    <a:pt x="3678" y="3312"/>
                  </a:lnTo>
                  <a:lnTo>
                    <a:pt x="3070" y="3410"/>
                  </a:lnTo>
                  <a:lnTo>
                    <a:pt x="2461" y="3459"/>
                  </a:lnTo>
                  <a:lnTo>
                    <a:pt x="1219" y="3580"/>
                  </a:lnTo>
                  <a:lnTo>
                    <a:pt x="1" y="3629"/>
                  </a:lnTo>
                  <a:lnTo>
                    <a:pt x="1" y="9523"/>
                  </a:lnTo>
                  <a:lnTo>
                    <a:pt x="1" y="9523"/>
                  </a:lnTo>
                  <a:lnTo>
                    <a:pt x="1219" y="9596"/>
                  </a:lnTo>
                  <a:lnTo>
                    <a:pt x="2461" y="9693"/>
                  </a:lnTo>
                  <a:lnTo>
                    <a:pt x="3070" y="9767"/>
                  </a:lnTo>
                  <a:lnTo>
                    <a:pt x="3678" y="9840"/>
                  </a:lnTo>
                  <a:lnTo>
                    <a:pt x="4239" y="9937"/>
                  </a:lnTo>
                  <a:lnTo>
                    <a:pt x="4774" y="10059"/>
                  </a:lnTo>
                  <a:lnTo>
                    <a:pt x="4774" y="10059"/>
                  </a:lnTo>
                  <a:lnTo>
                    <a:pt x="5456" y="10254"/>
                  </a:lnTo>
                  <a:lnTo>
                    <a:pt x="6211" y="10497"/>
                  </a:lnTo>
                  <a:lnTo>
                    <a:pt x="7015" y="10765"/>
                  </a:lnTo>
                  <a:lnTo>
                    <a:pt x="7843" y="11130"/>
                  </a:lnTo>
                  <a:lnTo>
                    <a:pt x="8671" y="11520"/>
                  </a:lnTo>
                  <a:lnTo>
                    <a:pt x="9085" y="11764"/>
                  </a:lnTo>
                  <a:lnTo>
                    <a:pt x="9524" y="12007"/>
                  </a:lnTo>
                  <a:lnTo>
                    <a:pt x="9938" y="12251"/>
                  </a:lnTo>
                  <a:lnTo>
                    <a:pt x="10352" y="12543"/>
                  </a:lnTo>
                  <a:lnTo>
                    <a:pt x="10766" y="12835"/>
                  </a:lnTo>
                  <a:lnTo>
                    <a:pt x="11155" y="13176"/>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50;p40"/>
            <p:cNvSpPr/>
            <p:nvPr/>
          </p:nvSpPr>
          <p:spPr>
            <a:xfrm>
              <a:off x="7006550" y="1635475"/>
              <a:ext cx="34750" cy="378750"/>
            </a:xfrm>
            <a:custGeom>
              <a:avLst/>
              <a:gdLst/>
              <a:ahLst/>
              <a:cxnLst/>
              <a:rect l="l" t="t" r="r" b="b"/>
              <a:pathLst>
                <a:path w="1390" h="15150" fill="none" extrusionOk="0">
                  <a:moveTo>
                    <a:pt x="1024" y="49"/>
                  </a:moveTo>
                  <a:lnTo>
                    <a:pt x="1024" y="49"/>
                  </a:lnTo>
                  <a:lnTo>
                    <a:pt x="902" y="1"/>
                  </a:lnTo>
                  <a:lnTo>
                    <a:pt x="805" y="1"/>
                  </a:lnTo>
                  <a:lnTo>
                    <a:pt x="805" y="1"/>
                  </a:lnTo>
                  <a:lnTo>
                    <a:pt x="683" y="1"/>
                  </a:lnTo>
                  <a:lnTo>
                    <a:pt x="585" y="49"/>
                  </a:lnTo>
                  <a:lnTo>
                    <a:pt x="464" y="98"/>
                  </a:lnTo>
                  <a:lnTo>
                    <a:pt x="391" y="171"/>
                  </a:lnTo>
                  <a:lnTo>
                    <a:pt x="391" y="171"/>
                  </a:lnTo>
                  <a:lnTo>
                    <a:pt x="1" y="536"/>
                  </a:lnTo>
                  <a:lnTo>
                    <a:pt x="1" y="14638"/>
                  </a:lnTo>
                  <a:lnTo>
                    <a:pt x="1" y="14638"/>
                  </a:lnTo>
                  <a:lnTo>
                    <a:pt x="391" y="14979"/>
                  </a:lnTo>
                  <a:lnTo>
                    <a:pt x="391" y="14979"/>
                  </a:lnTo>
                  <a:lnTo>
                    <a:pt x="464" y="15052"/>
                  </a:lnTo>
                  <a:lnTo>
                    <a:pt x="585" y="15101"/>
                  </a:lnTo>
                  <a:lnTo>
                    <a:pt x="683" y="15149"/>
                  </a:lnTo>
                  <a:lnTo>
                    <a:pt x="805" y="15149"/>
                  </a:lnTo>
                  <a:lnTo>
                    <a:pt x="805" y="15149"/>
                  </a:lnTo>
                  <a:lnTo>
                    <a:pt x="902" y="15149"/>
                  </a:lnTo>
                  <a:lnTo>
                    <a:pt x="1024" y="15101"/>
                  </a:lnTo>
                  <a:lnTo>
                    <a:pt x="1024" y="15101"/>
                  </a:lnTo>
                  <a:lnTo>
                    <a:pt x="1170" y="15028"/>
                  </a:lnTo>
                  <a:lnTo>
                    <a:pt x="1292" y="14906"/>
                  </a:lnTo>
                  <a:lnTo>
                    <a:pt x="1365" y="14735"/>
                  </a:lnTo>
                  <a:lnTo>
                    <a:pt x="1389" y="14565"/>
                  </a:lnTo>
                  <a:lnTo>
                    <a:pt x="1389" y="585"/>
                  </a:lnTo>
                  <a:lnTo>
                    <a:pt x="1389" y="585"/>
                  </a:lnTo>
                  <a:lnTo>
                    <a:pt x="1365" y="415"/>
                  </a:lnTo>
                  <a:lnTo>
                    <a:pt x="1292" y="269"/>
                  </a:lnTo>
                  <a:lnTo>
                    <a:pt x="1170" y="122"/>
                  </a:lnTo>
                  <a:lnTo>
                    <a:pt x="1024" y="49"/>
                  </a:lnTo>
                  <a:lnTo>
                    <a:pt x="1024" y="49"/>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49700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6573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Barriers to Effective</a:t>
            </a:r>
          </a:p>
          <a:p>
            <a:pPr algn="ctr">
              <a:lnSpc>
                <a:spcPts val="4400"/>
              </a:lnSpc>
            </a:pPr>
            <a:r>
              <a:rPr lang="en-US" sz="4200" b="1" dirty="0">
                <a:solidFill>
                  <a:schemeClr val="bg1"/>
                </a:solidFill>
                <a:latin typeface="+mj-lt"/>
              </a:rPr>
              <a:t>Communication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2694027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Barriers to Effective Communication</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Lack of attention/interest</a:t>
            </a:r>
          </a:p>
          <a:p>
            <a:pPr lvl="0"/>
            <a:r>
              <a:rPr lang="en-US" sz="1200" dirty="0"/>
              <a:t>Distractions</a:t>
            </a:r>
          </a:p>
          <a:p>
            <a:pPr lvl="0"/>
            <a:r>
              <a:rPr lang="en-US" sz="1200" dirty="0"/>
              <a:t>Differences in perception and viewpoint</a:t>
            </a:r>
          </a:p>
          <a:p>
            <a:pPr lvl="0"/>
            <a:r>
              <a:rPr lang="en-US" sz="1200" dirty="0"/>
              <a:t>Expectations and prejudices</a:t>
            </a:r>
          </a:p>
          <a:p>
            <a:pPr lvl="0"/>
            <a:r>
              <a:rPr lang="en-US" sz="1200" dirty="0"/>
              <a:t>Use of jargon</a:t>
            </a:r>
          </a:p>
          <a:p>
            <a:pPr lvl="0"/>
            <a:r>
              <a:rPr lang="en-US" sz="1200" dirty="0"/>
              <a:t>Speech difficulties, language differences</a:t>
            </a:r>
          </a:p>
          <a:p>
            <a:r>
              <a:rPr lang="en-US" sz="1200" dirty="0"/>
              <a:t>Technological barriers (Unable to see nonverbal communication)</a:t>
            </a:r>
            <a:endParaRPr lang="en-US" sz="1200" dirty="0">
              <a:solidFill>
                <a:schemeClr val="tx1"/>
              </a:solidFill>
              <a:latin typeface="+mn-lt"/>
            </a:endParaRPr>
          </a:p>
        </p:txBody>
      </p:sp>
      <p:grpSp>
        <p:nvGrpSpPr>
          <p:cNvPr id="4" name="Google Shape;465;p40"/>
          <p:cNvGrpSpPr/>
          <p:nvPr/>
        </p:nvGrpSpPr>
        <p:grpSpPr>
          <a:xfrm>
            <a:off x="4648200" y="1047750"/>
            <a:ext cx="293715" cy="293695"/>
            <a:chOff x="1951075" y="2333250"/>
            <a:chExt cx="381200" cy="381175"/>
          </a:xfrm>
        </p:grpSpPr>
        <p:sp>
          <p:nvSpPr>
            <p:cNvPr id="5" name="Google Shape;466;p40"/>
            <p:cNvSpPr/>
            <p:nvPr/>
          </p:nvSpPr>
          <p:spPr>
            <a:xfrm>
              <a:off x="1951075" y="2333250"/>
              <a:ext cx="381200" cy="381175"/>
            </a:xfrm>
            <a:custGeom>
              <a:avLst/>
              <a:gdLst/>
              <a:ahLst/>
              <a:cxnLst/>
              <a:rect l="l" t="t" r="r" b="b"/>
              <a:pathLst>
                <a:path w="15248" h="15247" fill="none" extrusionOk="0">
                  <a:moveTo>
                    <a:pt x="7624" y="0"/>
                  </a:moveTo>
                  <a:lnTo>
                    <a:pt x="7624" y="0"/>
                  </a:lnTo>
                  <a:lnTo>
                    <a:pt x="7234" y="0"/>
                  </a:lnTo>
                  <a:lnTo>
                    <a:pt x="6845" y="49"/>
                  </a:lnTo>
                  <a:lnTo>
                    <a:pt x="6455" y="98"/>
                  </a:lnTo>
                  <a:lnTo>
                    <a:pt x="6090" y="147"/>
                  </a:lnTo>
                  <a:lnTo>
                    <a:pt x="5724" y="244"/>
                  </a:lnTo>
                  <a:lnTo>
                    <a:pt x="5359" y="341"/>
                  </a:lnTo>
                  <a:lnTo>
                    <a:pt x="4994" y="463"/>
                  </a:lnTo>
                  <a:lnTo>
                    <a:pt x="4653" y="609"/>
                  </a:lnTo>
                  <a:lnTo>
                    <a:pt x="4312" y="755"/>
                  </a:lnTo>
                  <a:lnTo>
                    <a:pt x="3995" y="926"/>
                  </a:lnTo>
                  <a:lnTo>
                    <a:pt x="3678" y="1096"/>
                  </a:lnTo>
                  <a:lnTo>
                    <a:pt x="3362" y="1291"/>
                  </a:lnTo>
                  <a:lnTo>
                    <a:pt x="3070" y="1510"/>
                  </a:lnTo>
                  <a:lnTo>
                    <a:pt x="2777" y="1730"/>
                  </a:lnTo>
                  <a:lnTo>
                    <a:pt x="2509" y="1973"/>
                  </a:lnTo>
                  <a:lnTo>
                    <a:pt x="2242" y="2241"/>
                  </a:lnTo>
                  <a:lnTo>
                    <a:pt x="1974" y="2509"/>
                  </a:lnTo>
                  <a:lnTo>
                    <a:pt x="1730" y="2777"/>
                  </a:lnTo>
                  <a:lnTo>
                    <a:pt x="1511" y="3069"/>
                  </a:lnTo>
                  <a:lnTo>
                    <a:pt x="1292" y="3361"/>
                  </a:lnTo>
                  <a:lnTo>
                    <a:pt x="1097" y="3678"/>
                  </a:lnTo>
                  <a:lnTo>
                    <a:pt x="926" y="3995"/>
                  </a:lnTo>
                  <a:lnTo>
                    <a:pt x="756" y="4311"/>
                  </a:lnTo>
                  <a:lnTo>
                    <a:pt x="610" y="4652"/>
                  </a:lnTo>
                  <a:lnTo>
                    <a:pt x="464" y="4993"/>
                  </a:lnTo>
                  <a:lnTo>
                    <a:pt x="342" y="5358"/>
                  </a:lnTo>
                  <a:lnTo>
                    <a:pt x="244" y="5724"/>
                  </a:lnTo>
                  <a:lnTo>
                    <a:pt x="147" y="6089"/>
                  </a:lnTo>
                  <a:lnTo>
                    <a:pt x="98" y="6454"/>
                  </a:lnTo>
                  <a:lnTo>
                    <a:pt x="50" y="6844"/>
                  </a:lnTo>
                  <a:lnTo>
                    <a:pt x="1" y="7234"/>
                  </a:lnTo>
                  <a:lnTo>
                    <a:pt x="1" y="7623"/>
                  </a:lnTo>
                  <a:lnTo>
                    <a:pt x="1" y="7623"/>
                  </a:lnTo>
                  <a:lnTo>
                    <a:pt x="1" y="8013"/>
                  </a:lnTo>
                  <a:lnTo>
                    <a:pt x="50" y="8403"/>
                  </a:lnTo>
                  <a:lnTo>
                    <a:pt x="98" y="8793"/>
                  </a:lnTo>
                  <a:lnTo>
                    <a:pt x="147" y="9158"/>
                  </a:lnTo>
                  <a:lnTo>
                    <a:pt x="244" y="9523"/>
                  </a:lnTo>
                  <a:lnTo>
                    <a:pt x="342" y="9889"/>
                  </a:lnTo>
                  <a:lnTo>
                    <a:pt x="464" y="10254"/>
                  </a:lnTo>
                  <a:lnTo>
                    <a:pt x="610" y="10595"/>
                  </a:lnTo>
                  <a:lnTo>
                    <a:pt x="756" y="10936"/>
                  </a:lnTo>
                  <a:lnTo>
                    <a:pt x="926" y="11252"/>
                  </a:lnTo>
                  <a:lnTo>
                    <a:pt x="1097" y="11569"/>
                  </a:lnTo>
                  <a:lnTo>
                    <a:pt x="1292" y="11886"/>
                  </a:lnTo>
                  <a:lnTo>
                    <a:pt x="1511" y="12178"/>
                  </a:lnTo>
                  <a:lnTo>
                    <a:pt x="1730" y="12470"/>
                  </a:lnTo>
                  <a:lnTo>
                    <a:pt x="1974" y="12738"/>
                  </a:lnTo>
                  <a:lnTo>
                    <a:pt x="2242" y="13006"/>
                  </a:lnTo>
                  <a:lnTo>
                    <a:pt x="2509" y="13274"/>
                  </a:lnTo>
                  <a:lnTo>
                    <a:pt x="2777" y="13517"/>
                  </a:lnTo>
                  <a:lnTo>
                    <a:pt x="3070" y="13737"/>
                  </a:lnTo>
                  <a:lnTo>
                    <a:pt x="3362" y="13956"/>
                  </a:lnTo>
                  <a:lnTo>
                    <a:pt x="3678" y="14151"/>
                  </a:lnTo>
                  <a:lnTo>
                    <a:pt x="3995" y="14321"/>
                  </a:lnTo>
                  <a:lnTo>
                    <a:pt x="4312" y="14492"/>
                  </a:lnTo>
                  <a:lnTo>
                    <a:pt x="4653" y="14638"/>
                  </a:lnTo>
                  <a:lnTo>
                    <a:pt x="4994" y="14784"/>
                  </a:lnTo>
                  <a:lnTo>
                    <a:pt x="5359" y="14906"/>
                  </a:lnTo>
                  <a:lnTo>
                    <a:pt x="5724" y="15003"/>
                  </a:lnTo>
                  <a:lnTo>
                    <a:pt x="6090" y="15100"/>
                  </a:lnTo>
                  <a:lnTo>
                    <a:pt x="6455" y="15149"/>
                  </a:lnTo>
                  <a:lnTo>
                    <a:pt x="6845" y="15198"/>
                  </a:lnTo>
                  <a:lnTo>
                    <a:pt x="7234" y="15247"/>
                  </a:lnTo>
                  <a:lnTo>
                    <a:pt x="7624" y="15247"/>
                  </a:lnTo>
                  <a:lnTo>
                    <a:pt x="7624" y="15247"/>
                  </a:lnTo>
                  <a:lnTo>
                    <a:pt x="8014" y="15247"/>
                  </a:lnTo>
                  <a:lnTo>
                    <a:pt x="8403" y="15198"/>
                  </a:lnTo>
                  <a:lnTo>
                    <a:pt x="8793" y="15149"/>
                  </a:lnTo>
                  <a:lnTo>
                    <a:pt x="9158" y="15100"/>
                  </a:lnTo>
                  <a:lnTo>
                    <a:pt x="9524" y="15003"/>
                  </a:lnTo>
                  <a:lnTo>
                    <a:pt x="9889" y="14906"/>
                  </a:lnTo>
                  <a:lnTo>
                    <a:pt x="10254" y="14784"/>
                  </a:lnTo>
                  <a:lnTo>
                    <a:pt x="10595" y="14638"/>
                  </a:lnTo>
                  <a:lnTo>
                    <a:pt x="10936" y="14492"/>
                  </a:lnTo>
                  <a:lnTo>
                    <a:pt x="11253" y="14321"/>
                  </a:lnTo>
                  <a:lnTo>
                    <a:pt x="11569" y="14151"/>
                  </a:lnTo>
                  <a:lnTo>
                    <a:pt x="11886" y="13956"/>
                  </a:lnTo>
                  <a:lnTo>
                    <a:pt x="12178" y="13737"/>
                  </a:lnTo>
                  <a:lnTo>
                    <a:pt x="12471" y="13517"/>
                  </a:lnTo>
                  <a:lnTo>
                    <a:pt x="12739" y="13274"/>
                  </a:lnTo>
                  <a:lnTo>
                    <a:pt x="13006" y="13006"/>
                  </a:lnTo>
                  <a:lnTo>
                    <a:pt x="13274" y="12738"/>
                  </a:lnTo>
                  <a:lnTo>
                    <a:pt x="13518" y="12470"/>
                  </a:lnTo>
                  <a:lnTo>
                    <a:pt x="13737" y="12178"/>
                  </a:lnTo>
                  <a:lnTo>
                    <a:pt x="13956" y="11886"/>
                  </a:lnTo>
                  <a:lnTo>
                    <a:pt x="14151" y="11569"/>
                  </a:lnTo>
                  <a:lnTo>
                    <a:pt x="14322" y="11252"/>
                  </a:lnTo>
                  <a:lnTo>
                    <a:pt x="14492" y="10936"/>
                  </a:lnTo>
                  <a:lnTo>
                    <a:pt x="14638" y="10595"/>
                  </a:lnTo>
                  <a:lnTo>
                    <a:pt x="14784" y="10254"/>
                  </a:lnTo>
                  <a:lnTo>
                    <a:pt x="14906" y="9889"/>
                  </a:lnTo>
                  <a:lnTo>
                    <a:pt x="15004" y="9523"/>
                  </a:lnTo>
                  <a:lnTo>
                    <a:pt x="15101" y="9158"/>
                  </a:lnTo>
                  <a:lnTo>
                    <a:pt x="15150" y="8793"/>
                  </a:lnTo>
                  <a:lnTo>
                    <a:pt x="15198" y="8403"/>
                  </a:lnTo>
                  <a:lnTo>
                    <a:pt x="15247" y="8013"/>
                  </a:lnTo>
                  <a:lnTo>
                    <a:pt x="15247" y="7623"/>
                  </a:lnTo>
                  <a:lnTo>
                    <a:pt x="15247" y="7623"/>
                  </a:lnTo>
                  <a:lnTo>
                    <a:pt x="15247" y="7234"/>
                  </a:lnTo>
                  <a:lnTo>
                    <a:pt x="15198" y="6844"/>
                  </a:lnTo>
                  <a:lnTo>
                    <a:pt x="15150" y="6454"/>
                  </a:lnTo>
                  <a:lnTo>
                    <a:pt x="15101" y="6089"/>
                  </a:lnTo>
                  <a:lnTo>
                    <a:pt x="15004" y="5724"/>
                  </a:lnTo>
                  <a:lnTo>
                    <a:pt x="14906" y="5358"/>
                  </a:lnTo>
                  <a:lnTo>
                    <a:pt x="14784" y="4993"/>
                  </a:lnTo>
                  <a:lnTo>
                    <a:pt x="14638" y="4652"/>
                  </a:lnTo>
                  <a:lnTo>
                    <a:pt x="14492" y="4311"/>
                  </a:lnTo>
                  <a:lnTo>
                    <a:pt x="14322" y="3995"/>
                  </a:lnTo>
                  <a:lnTo>
                    <a:pt x="14151" y="3678"/>
                  </a:lnTo>
                  <a:lnTo>
                    <a:pt x="13956" y="3361"/>
                  </a:lnTo>
                  <a:lnTo>
                    <a:pt x="13737" y="3069"/>
                  </a:lnTo>
                  <a:lnTo>
                    <a:pt x="13518" y="2777"/>
                  </a:lnTo>
                  <a:lnTo>
                    <a:pt x="13274" y="2509"/>
                  </a:lnTo>
                  <a:lnTo>
                    <a:pt x="13006" y="2241"/>
                  </a:lnTo>
                  <a:lnTo>
                    <a:pt x="12739" y="1973"/>
                  </a:lnTo>
                  <a:lnTo>
                    <a:pt x="12471" y="1730"/>
                  </a:lnTo>
                  <a:lnTo>
                    <a:pt x="12178" y="1510"/>
                  </a:lnTo>
                  <a:lnTo>
                    <a:pt x="11886" y="1291"/>
                  </a:lnTo>
                  <a:lnTo>
                    <a:pt x="11569" y="1096"/>
                  </a:lnTo>
                  <a:lnTo>
                    <a:pt x="11253" y="926"/>
                  </a:lnTo>
                  <a:lnTo>
                    <a:pt x="10936" y="755"/>
                  </a:lnTo>
                  <a:lnTo>
                    <a:pt x="10595" y="609"/>
                  </a:lnTo>
                  <a:lnTo>
                    <a:pt x="10254" y="463"/>
                  </a:lnTo>
                  <a:lnTo>
                    <a:pt x="9889" y="341"/>
                  </a:lnTo>
                  <a:lnTo>
                    <a:pt x="9524" y="244"/>
                  </a:lnTo>
                  <a:lnTo>
                    <a:pt x="9158" y="147"/>
                  </a:lnTo>
                  <a:lnTo>
                    <a:pt x="8793" y="98"/>
                  </a:lnTo>
                  <a:lnTo>
                    <a:pt x="8403" y="49"/>
                  </a:lnTo>
                  <a:lnTo>
                    <a:pt x="8014" y="0"/>
                  </a:lnTo>
                  <a:lnTo>
                    <a:pt x="7624" y="0"/>
                  </a:lnTo>
                  <a:lnTo>
                    <a:pt x="7624"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467;p40"/>
            <p:cNvSpPr/>
            <p:nvPr/>
          </p:nvSpPr>
          <p:spPr>
            <a:xfrm>
              <a:off x="2197675" y="2503125"/>
              <a:ext cx="43875" cy="47525"/>
            </a:xfrm>
            <a:custGeom>
              <a:avLst/>
              <a:gdLst/>
              <a:ahLst/>
              <a:cxnLst/>
              <a:rect l="l" t="t" r="r" b="b"/>
              <a:pathLst>
                <a:path w="1755" h="1901" fill="none" extrusionOk="0">
                  <a:moveTo>
                    <a:pt x="877" y="0"/>
                  </a:moveTo>
                  <a:lnTo>
                    <a:pt x="877" y="0"/>
                  </a:lnTo>
                  <a:lnTo>
                    <a:pt x="1048" y="25"/>
                  </a:lnTo>
                  <a:lnTo>
                    <a:pt x="1218"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8" y="1827"/>
                  </a:lnTo>
                  <a:lnTo>
                    <a:pt x="1048" y="1876"/>
                  </a:lnTo>
                  <a:lnTo>
                    <a:pt x="877" y="1900"/>
                  </a:lnTo>
                  <a:lnTo>
                    <a:pt x="877" y="1900"/>
                  </a:lnTo>
                  <a:lnTo>
                    <a:pt x="707" y="1876"/>
                  </a:lnTo>
                  <a:lnTo>
                    <a:pt x="536"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6" y="73"/>
                  </a:lnTo>
                  <a:lnTo>
                    <a:pt x="707" y="25"/>
                  </a:lnTo>
                  <a:lnTo>
                    <a:pt x="877" y="0"/>
                  </a:lnTo>
                  <a:lnTo>
                    <a:pt x="877"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68;p40"/>
            <p:cNvSpPr/>
            <p:nvPr/>
          </p:nvSpPr>
          <p:spPr>
            <a:xfrm>
              <a:off x="2041800" y="2503125"/>
              <a:ext cx="43875" cy="47525"/>
            </a:xfrm>
            <a:custGeom>
              <a:avLst/>
              <a:gdLst/>
              <a:ahLst/>
              <a:cxnLst/>
              <a:rect l="l" t="t" r="r" b="b"/>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69;p40"/>
            <p:cNvSpPr/>
            <p:nvPr/>
          </p:nvSpPr>
          <p:spPr>
            <a:xfrm>
              <a:off x="2041800" y="2584100"/>
              <a:ext cx="199750" cy="41425"/>
            </a:xfrm>
            <a:custGeom>
              <a:avLst/>
              <a:gdLst/>
              <a:ahLst/>
              <a:cxnLst/>
              <a:rect l="l" t="t" r="r" b="b"/>
              <a:pathLst>
                <a:path w="7990" h="1657" fill="none" extrusionOk="0">
                  <a:moveTo>
                    <a:pt x="1" y="1657"/>
                  </a:moveTo>
                  <a:lnTo>
                    <a:pt x="1" y="1657"/>
                  </a:lnTo>
                  <a:lnTo>
                    <a:pt x="415" y="1291"/>
                  </a:lnTo>
                  <a:lnTo>
                    <a:pt x="853" y="950"/>
                  </a:lnTo>
                  <a:lnTo>
                    <a:pt x="1340" y="683"/>
                  </a:lnTo>
                  <a:lnTo>
                    <a:pt x="1827" y="439"/>
                  </a:lnTo>
                  <a:lnTo>
                    <a:pt x="2363" y="244"/>
                  </a:lnTo>
                  <a:lnTo>
                    <a:pt x="2875" y="122"/>
                  </a:lnTo>
                  <a:lnTo>
                    <a:pt x="3435" y="49"/>
                  </a:lnTo>
                  <a:lnTo>
                    <a:pt x="3995" y="1"/>
                  </a:lnTo>
                  <a:lnTo>
                    <a:pt x="3995" y="1"/>
                  </a:lnTo>
                  <a:lnTo>
                    <a:pt x="4555" y="49"/>
                  </a:lnTo>
                  <a:lnTo>
                    <a:pt x="5115" y="122"/>
                  </a:lnTo>
                  <a:lnTo>
                    <a:pt x="5627" y="244"/>
                  </a:lnTo>
                  <a:lnTo>
                    <a:pt x="6163" y="439"/>
                  </a:lnTo>
                  <a:lnTo>
                    <a:pt x="6650" y="683"/>
                  </a:lnTo>
                  <a:lnTo>
                    <a:pt x="7137" y="950"/>
                  </a:lnTo>
                  <a:lnTo>
                    <a:pt x="7575" y="1291"/>
                  </a:lnTo>
                  <a:lnTo>
                    <a:pt x="7989" y="1657"/>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723855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6573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Overcoming Barriers</a:t>
            </a:r>
          </a:p>
          <a:p>
            <a:pPr algn="ctr">
              <a:lnSpc>
                <a:spcPts val="4400"/>
              </a:lnSpc>
            </a:pPr>
            <a:r>
              <a:rPr lang="en-US" sz="4200" b="1" dirty="0">
                <a:solidFill>
                  <a:schemeClr val="bg1"/>
                </a:solidFill>
                <a:latin typeface="+mj-lt"/>
              </a:rPr>
              <a:t>to Effective Communication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106417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20383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Backwards Communication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4173269"/>
            <a:ext cx="914400" cy="532081"/>
          </a:xfrm>
          <a:prstGeom prst="rect">
            <a:avLst/>
          </a:prstGeom>
        </p:spPr>
      </p:pic>
    </p:spTree>
    <p:extLst>
      <p:ext uri="{BB962C8B-B14F-4D97-AF65-F5344CB8AC3E}">
        <p14:creationId xmlns:p14="http://schemas.microsoft.com/office/powerpoint/2010/main" val="2864821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Overcoming Barriers to Effective Communication</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marL="482600" lvl="0" indent="-342900">
              <a:buClr>
                <a:schemeClr val="tx1"/>
              </a:buClr>
              <a:buSzPct val="100000"/>
              <a:buFont typeface="+mj-lt"/>
              <a:buAutoNum type="arabicPeriod"/>
            </a:pPr>
            <a:r>
              <a:rPr lang="en-US" sz="1200" u="sng" dirty="0"/>
              <a:t>Practice Active Listening</a:t>
            </a:r>
          </a:p>
          <a:p>
            <a:pPr lvl="1">
              <a:buClr>
                <a:schemeClr val="tx1"/>
              </a:buClr>
              <a:buSzPct val="100000"/>
            </a:pPr>
            <a:r>
              <a:rPr lang="en-US" sz="1200" dirty="0">
                <a:solidFill>
                  <a:schemeClr val="tx1"/>
                </a:solidFill>
                <a:latin typeface="+mn-lt"/>
              </a:rPr>
              <a:t>Maintain eye contact</a:t>
            </a:r>
          </a:p>
          <a:p>
            <a:pPr lvl="1">
              <a:buClr>
                <a:schemeClr val="tx1"/>
              </a:buClr>
              <a:buSzPct val="100000"/>
            </a:pPr>
            <a:r>
              <a:rPr lang="en-US" sz="1200" dirty="0">
                <a:solidFill>
                  <a:schemeClr val="tx1"/>
                </a:solidFill>
                <a:latin typeface="+mn-lt"/>
              </a:rPr>
              <a:t>Paraphrase a message to the sender to ensure understanding</a:t>
            </a:r>
          </a:p>
          <a:p>
            <a:pPr lvl="1">
              <a:buClr>
                <a:schemeClr val="tx1"/>
              </a:buClr>
              <a:buSzPct val="100000"/>
            </a:pPr>
            <a:r>
              <a:rPr lang="en-US" sz="1200" dirty="0">
                <a:solidFill>
                  <a:schemeClr val="tx1"/>
                </a:solidFill>
                <a:latin typeface="+mn-lt"/>
              </a:rPr>
              <a:t>Ask questions</a:t>
            </a:r>
          </a:p>
          <a:p>
            <a:pPr lvl="1">
              <a:buClr>
                <a:schemeClr val="tx1"/>
              </a:buClr>
              <a:buSzPct val="100000"/>
            </a:pPr>
            <a:r>
              <a:rPr lang="en-US" sz="1200" dirty="0">
                <a:solidFill>
                  <a:schemeClr val="tx1"/>
                </a:solidFill>
                <a:latin typeface="+mn-lt"/>
              </a:rPr>
              <a:t>Be present</a:t>
            </a:r>
          </a:p>
          <a:p>
            <a:pPr marL="482600" lvl="0" indent="-342900">
              <a:buClr>
                <a:schemeClr val="tx1"/>
              </a:buClr>
              <a:buSzPct val="100000"/>
              <a:buFont typeface="+mj-lt"/>
              <a:buAutoNum type="arabicPeriod"/>
            </a:pPr>
            <a:r>
              <a:rPr lang="en-US" sz="1200" u="sng" dirty="0"/>
              <a:t>Change your mindset</a:t>
            </a:r>
          </a:p>
          <a:p>
            <a:pPr lvl="1">
              <a:buClr>
                <a:schemeClr val="tx1"/>
              </a:buClr>
              <a:buSzPct val="100000"/>
            </a:pPr>
            <a:r>
              <a:rPr lang="en-US" sz="1200" dirty="0">
                <a:solidFill>
                  <a:schemeClr val="tx1"/>
                </a:solidFill>
                <a:latin typeface="+mn-lt"/>
              </a:rPr>
              <a:t>“Most people do not listen with the intent to understand; they listen with the intent to reply.” -Stephen R. Covey</a:t>
            </a:r>
          </a:p>
          <a:p>
            <a:pPr lvl="1">
              <a:buClr>
                <a:schemeClr val="tx1"/>
              </a:buClr>
              <a:buSzPct val="100000"/>
            </a:pPr>
            <a:r>
              <a:rPr lang="en-US" sz="1200" dirty="0">
                <a:solidFill>
                  <a:schemeClr val="tx1"/>
                </a:solidFill>
                <a:latin typeface="+mn-lt"/>
              </a:rPr>
              <a:t>Stop thinking “I must defend my position,” “I don’t have time to listen to everything you say,” “I need an entrance into the conversation,” “I know what you are going to say,” and “I already know what you should do.”</a:t>
            </a:r>
          </a:p>
        </p:txBody>
      </p:sp>
      <p:grpSp>
        <p:nvGrpSpPr>
          <p:cNvPr id="4" name="Google Shape;460;p40"/>
          <p:cNvGrpSpPr/>
          <p:nvPr/>
        </p:nvGrpSpPr>
        <p:grpSpPr>
          <a:xfrm>
            <a:off x="4202105" y="830255"/>
            <a:ext cx="293695" cy="293695"/>
            <a:chOff x="1278900" y="2333250"/>
            <a:chExt cx="381175" cy="381175"/>
          </a:xfrm>
        </p:grpSpPr>
        <p:sp>
          <p:nvSpPr>
            <p:cNvPr id="5" name="Google Shape;461;p40"/>
            <p:cNvSpPr/>
            <p:nvPr/>
          </p:nvSpPr>
          <p:spPr>
            <a:xfrm>
              <a:off x="1278900" y="2333250"/>
              <a:ext cx="381175" cy="381175"/>
            </a:xfrm>
            <a:custGeom>
              <a:avLst/>
              <a:gdLst/>
              <a:ahLst/>
              <a:cxnLst/>
              <a:rect l="l" t="t" r="r" b="b"/>
              <a:pathLst>
                <a:path w="15247" h="15247" fill="none" extrusionOk="0">
                  <a:moveTo>
                    <a:pt x="7623" y="0"/>
                  </a:moveTo>
                  <a:lnTo>
                    <a:pt x="7623" y="0"/>
                  </a:lnTo>
                  <a:lnTo>
                    <a:pt x="7233" y="0"/>
                  </a:lnTo>
                  <a:lnTo>
                    <a:pt x="6844" y="49"/>
                  </a:lnTo>
                  <a:lnTo>
                    <a:pt x="6454" y="98"/>
                  </a:lnTo>
                  <a:lnTo>
                    <a:pt x="6089" y="147"/>
                  </a:lnTo>
                  <a:lnTo>
                    <a:pt x="5723" y="244"/>
                  </a:lnTo>
                  <a:lnTo>
                    <a:pt x="5358" y="341"/>
                  </a:lnTo>
                  <a:lnTo>
                    <a:pt x="4993" y="463"/>
                  </a:lnTo>
                  <a:lnTo>
                    <a:pt x="4652" y="609"/>
                  </a:lnTo>
                  <a:lnTo>
                    <a:pt x="4311" y="755"/>
                  </a:lnTo>
                  <a:lnTo>
                    <a:pt x="3994" y="926"/>
                  </a:lnTo>
                  <a:lnTo>
                    <a:pt x="3678" y="1096"/>
                  </a:lnTo>
                  <a:lnTo>
                    <a:pt x="3361" y="1291"/>
                  </a:lnTo>
                  <a:lnTo>
                    <a:pt x="3069" y="1510"/>
                  </a:lnTo>
                  <a:lnTo>
                    <a:pt x="2777" y="1730"/>
                  </a:lnTo>
                  <a:lnTo>
                    <a:pt x="2509" y="1973"/>
                  </a:lnTo>
                  <a:lnTo>
                    <a:pt x="2241" y="2241"/>
                  </a:lnTo>
                  <a:lnTo>
                    <a:pt x="1973" y="2509"/>
                  </a:lnTo>
                  <a:lnTo>
                    <a:pt x="1729" y="2777"/>
                  </a:lnTo>
                  <a:lnTo>
                    <a:pt x="1510" y="3069"/>
                  </a:lnTo>
                  <a:lnTo>
                    <a:pt x="1291" y="3361"/>
                  </a:lnTo>
                  <a:lnTo>
                    <a:pt x="1096" y="3678"/>
                  </a:lnTo>
                  <a:lnTo>
                    <a:pt x="926" y="3995"/>
                  </a:lnTo>
                  <a:lnTo>
                    <a:pt x="755" y="4311"/>
                  </a:lnTo>
                  <a:lnTo>
                    <a:pt x="609" y="4652"/>
                  </a:lnTo>
                  <a:lnTo>
                    <a:pt x="463" y="4993"/>
                  </a:lnTo>
                  <a:lnTo>
                    <a:pt x="341" y="5358"/>
                  </a:lnTo>
                  <a:lnTo>
                    <a:pt x="244" y="5724"/>
                  </a:lnTo>
                  <a:lnTo>
                    <a:pt x="146" y="6089"/>
                  </a:lnTo>
                  <a:lnTo>
                    <a:pt x="97" y="6454"/>
                  </a:lnTo>
                  <a:lnTo>
                    <a:pt x="49" y="6844"/>
                  </a:lnTo>
                  <a:lnTo>
                    <a:pt x="0" y="7234"/>
                  </a:lnTo>
                  <a:lnTo>
                    <a:pt x="0" y="7623"/>
                  </a:lnTo>
                  <a:lnTo>
                    <a:pt x="0" y="7623"/>
                  </a:lnTo>
                  <a:lnTo>
                    <a:pt x="0" y="8013"/>
                  </a:lnTo>
                  <a:lnTo>
                    <a:pt x="49" y="8403"/>
                  </a:lnTo>
                  <a:lnTo>
                    <a:pt x="97" y="8793"/>
                  </a:lnTo>
                  <a:lnTo>
                    <a:pt x="146" y="9158"/>
                  </a:lnTo>
                  <a:lnTo>
                    <a:pt x="244" y="9523"/>
                  </a:lnTo>
                  <a:lnTo>
                    <a:pt x="341" y="9889"/>
                  </a:lnTo>
                  <a:lnTo>
                    <a:pt x="463" y="10254"/>
                  </a:lnTo>
                  <a:lnTo>
                    <a:pt x="609" y="10595"/>
                  </a:lnTo>
                  <a:lnTo>
                    <a:pt x="755" y="10936"/>
                  </a:lnTo>
                  <a:lnTo>
                    <a:pt x="926" y="11252"/>
                  </a:lnTo>
                  <a:lnTo>
                    <a:pt x="1096" y="11569"/>
                  </a:lnTo>
                  <a:lnTo>
                    <a:pt x="1291" y="11886"/>
                  </a:lnTo>
                  <a:lnTo>
                    <a:pt x="1510" y="12178"/>
                  </a:lnTo>
                  <a:lnTo>
                    <a:pt x="1729" y="12470"/>
                  </a:lnTo>
                  <a:lnTo>
                    <a:pt x="1973" y="12738"/>
                  </a:lnTo>
                  <a:lnTo>
                    <a:pt x="2241" y="13006"/>
                  </a:lnTo>
                  <a:lnTo>
                    <a:pt x="2509" y="13274"/>
                  </a:lnTo>
                  <a:lnTo>
                    <a:pt x="2777" y="13517"/>
                  </a:lnTo>
                  <a:lnTo>
                    <a:pt x="3069" y="13737"/>
                  </a:lnTo>
                  <a:lnTo>
                    <a:pt x="3361" y="13956"/>
                  </a:lnTo>
                  <a:lnTo>
                    <a:pt x="3678" y="14151"/>
                  </a:lnTo>
                  <a:lnTo>
                    <a:pt x="3994" y="14321"/>
                  </a:lnTo>
                  <a:lnTo>
                    <a:pt x="4311" y="14492"/>
                  </a:lnTo>
                  <a:lnTo>
                    <a:pt x="4652" y="14638"/>
                  </a:lnTo>
                  <a:lnTo>
                    <a:pt x="4993" y="14784"/>
                  </a:lnTo>
                  <a:lnTo>
                    <a:pt x="5358" y="14906"/>
                  </a:lnTo>
                  <a:lnTo>
                    <a:pt x="5723" y="15003"/>
                  </a:lnTo>
                  <a:lnTo>
                    <a:pt x="6089" y="15100"/>
                  </a:lnTo>
                  <a:lnTo>
                    <a:pt x="6454" y="15149"/>
                  </a:lnTo>
                  <a:lnTo>
                    <a:pt x="6844" y="15198"/>
                  </a:lnTo>
                  <a:lnTo>
                    <a:pt x="7233" y="15247"/>
                  </a:lnTo>
                  <a:lnTo>
                    <a:pt x="7623" y="15247"/>
                  </a:lnTo>
                  <a:lnTo>
                    <a:pt x="7623" y="15247"/>
                  </a:lnTo>
                  <a:lnTo>
                    <a:pt x="8013" y="15247"/>
                  </a:lnTo>
                  <a:lnTo>
                    <a:pt x="8403" y="15198"/>
                  </a:lnTo>
                  <a:lnTo>
                    <a:pt x="8792" y="15149"/>
                  </a:lnTo>
                  <a:lnTo>
                    <a:pt x="9158" y="15100"/>
                  </a:lnTo>
                  <a:lnTo>
                    <a:pt x="9523" y="15003"/>
                  </a:lnTo>
                  <a:lnTo>
                    <a:pt x="9888" y="14906"/>
                  </a:lnTo>
                  <a:lnTo>
                    <a:pt x="10253" y="14784"/>
                  </a:lnTo>
                  <a:lnTo>
                    <a:pt x="10594" y="14638"/>
                  </a:lnTo>
                  <a:lnTo>
                    <a:pt x="10935" y="14492"/>
                  </a:lnTo>
                  <a:lnTo>
                    <a:pt x="11252" y="14321"/>
                  </a:lnTo>
                  <a:lnTo>
                    <a:pt x="11569" y="14151"/>
                  </a:lnTo>
                  <a:lnTo>
                    <a:pt x="11885" y="13956"/>
                  </a:lnTo>
                  <a:lnTo>
                    <a:pt x="12178" y="13737"/>
                  </a:lnTo>
                  <a:lnTo>
                    <a:pt x="12470" y="13517"/>
                  </a:lnTo>
                  <a:lnTo>
                    <a:pt x="12738" y="13274"/>
                  </a:lnTo>
                  <a:lnTo>
                    <a:pt x="13006" y="13006"/>
                  </a:lnTo>
                  <a:lnTo>
                    <a:pt x="13273" y="12738"/>
                  </a:lnTo>
                  <a:lnTo>
                    <a:pt x="13517" y="12470"/>
                  </a:lnTo>
                  <a:lnTo>
                    <a:pt x="13736" y="12178"/>
                  </a:lnTo>
                  <a:lnTo>
                    <a:pt x="13955" y="11886"/>
                  </a:lnTo>
                  <a:lnTo>
                    <a:pt x="14150" y="11569"/>
                  </a:lnTo>
                  <a:lnTo>
                    <a:pt x="14321" y="11252"/>
                  </a:lnTo>
                  <a:lnTo>
                    <a:pt x="14491" y="10936"/>
                  </a:lnTo>
                  <a:lnTo>
                    <a:pt x="14637" y="10595"/>
                  </a:lnTo>
                  <a:lnTo>
                    <a:pt x="14783" y="10254"/>
                  </a:lnTo>
                  <a:lnTo>
                    <a:pt x="14905" y="9889"/>
                  </a:lnTo>
                  <a:lnTo>
                    <a:pt x="15003" y="9523"/>
                  </a:lnTo>
                  <a:lnTo>
                    <a:pt x="15100" y="9158"/>
                  </a:lnTo>
                  <a:lnTo>
                    <a:pt x="15149" y="8793"/>
                  </a:lnTo>
                  <a:lnTo>
                    <a:pt x="15198" y="8403"/>
                  </a:lnTo>
                  <a:lnTo>
                    <a:pt x="15246" y="8013"/>
                  </a:lnTo>
                  <a:lnTo>
                    <a:pt x="15246" y="7623"/>
                  </a:lnTo>
                  <a:lnTo>
                    <a:pt x="15246" y="7623"/>
                  </a:lnTo>
                  <a:lnTo>
                    <a:pt x="15246" y="7234"/>
                  </a:lnTo>
                  <a:lnTo>
                    <a:pt x="15198" y="6844"/>
                  </a:lnTo>
                  <a:lnTo>
                    <a:pt x="15149" y="6454"/>
                  </a:lnTo>
                  <a:lnTo>
                    <a:pt x="15100" y="6089"/>
                  </a:lnTo>
                  <a:lnTo>
                    <a:pt x="15003" y="5724"/>
                  </a:lnTo>
                  <a:lnTo>
                    <a:pt x="14905" y="5358"/>
                  </a:lnTo>
                  <a:lnTo>
                    <a:pt x="14783" y="4993"/>
                  </a:lnTo>
                  <a:lnTo>
                    <a:pt x="14637" y="4652"/>
                  </a:lnTo>
                  <a:lnTo>
                    <a:pt x="14491" y="4311"/>
                  </a:lnTo>
                  <a:lnTo>
                    <a:pt x="14321" y="3995"/>
                  </a:lnTo>
                  <a:lnTo>
                    <a:pt x="14150" y="3678"/>
                  </a:lnTo>
                  <a:lnTo>
                    <a:pt x="13955" y="3361"/>
                  </a:lnTo>
                  <a:lnTo>
                    <a:pt x="13736" y="3069"/>
                  </a:lnTo>
                  <a:lnTo>
                    <a:pt x="13517" y="2777"/>
                  </a:lnTo>
                  <a:lnTo>
                    <a:pt x="13273" y="2509"/>
                  </a:lnTo>
                  <a:lnTo>
                    <a:pt x="13006" y="2241"/>
                  </a:lnTo>
                  <a:lnTo>
                    <a:pt x="12738" y="1973"/>
                  </a:lnTo>
                  <a:lnTo>
                    <a:pt x="12470" y="1730"/>
                  </a:lnTo>
                  <a:lnTo>
                    <a:pt x="12178" y="1510"/>
                  </a:lnTo>
                  <a:lnTo>
                    <a:pt x="11885" y="1291"/>
                  </a:lnTo>
                  <a:lnTo>
                    <a:pt x="11569" y="1096"/>
                  </a:lnTo>
                  <a:lnTo>
                    <a:pt x="11252" y="926"/>
                  </a:lnTo>
                  <a:lnTo>
                    <a:pt x="10935" y="755"/>
                  </a:lnTo>
                  <a:lnTo>
                    <a:pt x="10594" y="609"/>
                  </a:lnTo>
                  <a:lnTo>
                    <a:pt x="10253" y="463"/>
                  </a:lnTo>
                  <a:lnTo>
                    <a:pt x="9888" y="341"/>
                  </a:lnTo>
                  <a:lnTo>
                    <a:pt x="9523" y="244"/>
                  </a:lnTo>
                  <a:lnTo>
                    <a:pt x="9158" y="147"/>
                  </a:lnTo>
                  <a:lnTo>
                    <a:pt x="8792" y="98"/>
                  </a:lnTo>
                  <a:lnTo>
                    <a:pt x="8403" y="49"/>
                  </a:lnTo>
                  <a:lnTo>
                    <a:pt x="8013" y="0"/>
                  </a:lnTo>
                  <a:lnTo>
                    <a:pt x="7623" y="0"/>
                  </a:lnTo>
                  <a:lnTo>
                    <a:pt x="7623"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462;p40"/>
            <p:cNvSpPr/>
            <p:nvPr/>
          </p:nvSpPr>
          <p:spPr>
            <a:xfrm>
              <a:off x="1525475" y="2503125"/>
              <a:ext cx="43875" cy="47525"/>
            </a:xfrm>
            <a:custGeom>
              <a:avLst/>
              <a:gdLst/>
              <a:ahLst/>
              <a:cxnLst/>
              <a:rect l="l" t="t" r="r" b="b"/>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63;p40"/>
            <p:cNvSpPr/>
            <p:nvPr/>
          </p:nvSpPr>
          <p:spPr>
            <a:xfrm>
              <a:off x="1369600" y="2503125"/>
              <a:ext cx="43875" cy="47525"/>
            </a:xfrm>
            <a:custGeom>
              <a:avLst/>
              <a:gdLst/>
              <a:ahLst/>
              <a:cxnLst/>
              <a:rect l="l" t="t" r="r" b="b"/>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1"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1" y="171"/>
                  </a:lnTo>
                  <a:lnTo>
                    <a:pt x="537" y="73"/>
                  </a:lnTo>
                  <a:lnTo>
                    <a:pt x="707" y="25"/>
                  </a:lnTo>
                  <a:lnTo>
                    <a:pt x="878" y="0"/>
                  </a:lnTo>
                  <a:lnTo>
                    <a:pt x="878"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64;p40"/>
            <p:cNvSpPr/>
            <p:nvPr/>
          </p:nvSpPr>
          <p:spPr>
            <a:xfrm>
              <a:off x="1369600" y="2604200"/>
              <a:ext cx="199750" cy="40825"/>
            </a:xfrm>
            <a:custGeom>
              <a:avLst/>
              <a:gdLst/>
              <a:ahLst/>
              <a:cxnLst/>
              <a:rect l="l" t="t" r="r" b="b"/>
              <a:pathLst>
                <a:path w="7990" h="1633" fill="none" extrusionOk="0">
                  <a:moveTo>
                    <a:pt x="7989" y="0"/>
                  </a:moveTo>
                  <a:lnTo>
                    <a:pt x="7989" y="0"/>
                  </a:lnTo>
                  <a:lnTo>
                    <a:pt x="7575" y="366"/>
                  </a:lnTo>
                  <a:lnTo>
                    <a:pt x="7137" y="707"/>
                  </a:lnTo>
                  <a:lnTo>
                    <a:pt x="6650" y="975"/>
                  </a:lnTo>
                  <a:lnTo>
                    <a:pt x="6163" y="1218"/>
                  </a:lnTo>
                  <a:lnTo>
                    <a:pt x="5627" y="1389"/>
                  </a:lnTo>
                  <a:lnTo>
                    <a:pt x="5115" y="1535"/>
                  </a:lnTo>
                  <a:lnTo>
                    <a:pt x="4555" y="1608"/>
                  </a:lnTo>
                  <a:lnTo>
                    <a:pt x="3995" y="1632"/>
                  </a:lnTo>
                  <a:lnTo>
                    <a:pt x="3995" y="1632"/>
                  </a:lnTo>
                  <a:lnTo>
                    <a:pt x="3435" y="1608"/>
                  </a:lnTo>
                  <a:lnTo>
                    <a:pt x="2875" y="1535"/>
                  </a:lnTo>
                  <a:lnTo>
                    <a:pt x="2363" y="1389"/>
                  </a:lnTo>
                  <a:lnTo>
                    <a:pt x="1828" y="1218"/>
                  </a:lnTo>
                  <a:lnTo>
                    <a:pt x="1340" y="975"/>
                  </a:lnTo>
                  <a:lnTo>
                    <a:pt x="853" y="707"/>
                  </a:lnTo>
                  <a:lnTo>
                    <a:pt x="415" y="366"/>
                  </a:lnTo>
                  <a:lnTo>
                    <a:pt x="1"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723487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Overcoming Barriers to Effective Communication</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marL="482600" lvl="0" indent="-342900">
              <a:buClr>
                <a:schemeClr val="tx1"/>
              </a:buClr>
              <a:buFont typeface="+mj-lt"/>
              <a:buAutoNum type="arabicPeriod" startAt="3"/>
            </a:pPr>
            <a:r>
              <a:rPr lang="en-US" sz="1200" u="sng" dirty="0"/>
              <a:t>Consider the other person’s perspective</a:t>
            </a:r>
          </a:p>
          <a:p>
            <a:pPr lvl="1">
              <a:buClr>
                <a:schemeClr val="tx1"/>
              </a:buClr>
            </a:pPr>
            <a:r>
              <a:rPr lang="en-US" sz="1200" dirty="0">
                <a:solidFill>
                  <a:schemeClr val="tx1"/>
                </a:solidFill>
                <a:latin typeface="+mn-lt"/>
              </a:rPr>
              <a:t>How would the other person perceive your words, nonverbal communication, or text or graphic?</a:t>
            </a:r>
          </a:p>
          <a:p>
            <a:pPr lvl="1">
              <a:buClr>
                <a:schemeClr val="tx1"/>
              </a:buClr>
            </a:pPr>
            <a:r>
              <a:rPr lang="en-US" sz="1200" dirty="0">
                <a:solidFill>
                  <a:schemeClr val="tx1"/>
                </a:solidFill>
                <a:latin typeface="+mn-lt"/>
              </a:rPr>
              <a:t>What is your audience’s background?</a:t>
            </a:r>
          </a:p>
          <a:p>
            <a:pPr marL="482600" lvl="0" indent="-342900">
              <a:buClr>
                <a:schemeClr val="tx1"/>
              </a:buClr>
              <a:buFont typeface="+mj-lt"/>
              <a:buAutoNum type="arabicPeriod" startAt="3"/>
            </a:pPr>
            <a:r>
              <a:rPr lang="en-US" sz="1200" u="sng" dirty="0"/>
              <a:t>Use “I” messages</a:t>
            </a:r>
          </a:p>
          <a:p>
            <a:pPr lvl="1">
              <a:buClr>
                <a:schemeClr val="tx1"/>
              </a:buClr>
            </a:pPr>
            <a:r>
              <a:rPr lang="en-US" sz="1200" dirty="0">
                <a:solidFill>
                  <a:schemeClr val="tx1"/>
                </a:solidFill>
                <a:latin typeface="+mn-lt"/>
              </a:rPr>
              <a:t>“I” messages allow a sender to express strong emotions without attacking the receiver.</a:t>
            </a:r>
          </a:p>
          <a:p>
            <a:pPr lvl="1">
              <a:buClr>
                <a:schemeClr val="tx1"/>
              </a:buClr>
            </a:pPr>
            <a:r>
              <a:rPr lang="en-US" sz="1200" dirty="0">
                <a:solidFill>
                  <a:schemeClr val="tx1"/>
                </a:solidFill>
                <a:latin typeface="+mn-lt"/>
              </a:rPr>
              <a:t>“You constantly interrupt me!” vs. “It makes me upset when I am not allowed to finish my sentence.”</a:t>
            </a:r>
          </a:p>
        </p:txBody>
      </p:sp>
      <p:grpSp>
        <p:nvGrpSpPr>
          <p:cNvPr id="4" name="Google Shape;460;p40"/>
          <p:cNvGrpSpPr/>
          <p:nvPr/>
        </p:nvGrpSpPr>
        <p:grpSpPr>
          <a:xfrm>
            <a:off x="4202105" y="830255"/>
            <a:ext cx="293695" cy="293695"/>
            <a:chOff x="1278900" y="2333250"/>
            <a:chExt cx="381175" cy="381175"/>
          </a:xfrm>
        </p:grpSpPr>
        <p:sp>
          <p:nvSpPr>
            <p:cNvPr id="5" name="Google Shape;461;p40"/>
            <p:cNvSpPr/>
            <p:nvPr/>
          </p:nvSpPr>
          <p:spPr>
            <a:xfrm>
              <a:off x="1278900" y="2333250"/>
              <a:ext cx="381175" cy="381175"/>
            </a:xfrm>
            <a:custGeom>
              <a:avLst/>
              <a:gdLst/>
              <a:ahLst/>
              <a:cxnLst/>
              <a:rect l="l" t="t" r="r" b="b"/>
              <a:pathLst>
                <a:path w="15247" h="15247" fill="none" extrusionOk="0">
                  <a:moveTo>
                    <a:pt x="7623" y="0"/>
                  </a:moveTo>
                  <a:lnTo>
                    <a:pt x="7623" y="0"/>
                  </a:lnTo>
                  <a:lnTo>
                    <a:pt x="7233" y="0"/>
                  </a:lnTo>
                  <a:lnTo>
                    <a:pt x="6844" y="49"/>
                  </a:lnTo>
                  <a:lnTo>
                    <a:pt x="6454" y="98"/>
                  </a:lnTo>
                  <a:lnTo>
                    <a:pt x="6089" y="147"/>
                  </a:lnTo>
                  <a:lnTo>
                    <a:pt x="5723" y="244"/>
                  </a:lnTo>
                  <a:lnTo>
                    <a:pt x="5358" y="341"/>
                  </a:lnTo>
                  <a:lnTo>
                    <a:pt x="4993" y="463"/>
                  </a:lnTo>
                  <a:lnTo>
                    <a:pt x="4652" y="609"/>
                  </a:lnTo>
                  <a:lnTo>
                    <a:pt x="4311" y="755"/>
                  </a:lnTo>
                  <a:lnTo>
                    <a:pt x="3994" y="926"/>
                  </a:lnTo>
                  <a:lnTo>
                    <a:pt x="3678" y="1096"/>
                  </a:lnTo>
                  <a:lnTo>
                    <a:pt x="3361" y="1291"/>
                  </a:lnTo>
                  <a:lnTo>
                    <a:pt x="3069" y="1510"/>
                  </a:lnTo>
                  <a:lnTo>
                    <a:pt x="2777" y="1730"/>
                  </a:lnTo>
                  <a:lnTo>
                    <a:pt x="2509" y="1973"/>
                  </a:lnTo>
                  <a:lnTo>
                    <a:pt x="2241" y="2241"/>
                  </a:lnTo>
                  <a:lnTo>
                    <a:pt x="1973" y="2509"/>
                  </a:lnTo>
                  <a:lnTo>
                    <a:pt x="1729" y="2777"/>
                  </a:lnTo>
                  <a:lnTo>
                    <a:pt x="1510" y="3069"/>
                  </a:lnTo>
                  <a:lnTo>
                    <a:pt x="1291" y="3361"/>
                  </a:lnTo>
                  <a:lnTo>
                    <a:pt x="1096" y="3678"/>
                  </a:lnTo>
                  <a:lnTo>
                    <a:pt x="926" y="3995"/>
                  </a:lnTo>
                  <a:lnTo>
                    <a:pt x="755" y="4311"/>
                  </a:lnTo>
                  <a:lnTo>
                    <a:pt x="609" y="4652"/>
                  </a:lnTo>
                  <a:lnTo>
                    <a:pt x="463" y="4993"/>
                  </a:lnTo>
                  <a:lnTo>
                    <a:pt x="341" y="5358"/>
                  </a:lnTo>
                  <a:lnTo>
                    <a:pt x="244" y="5724"/>
                  </a:lnTo>
                  <a:lnTo>
                    <a:pt x="146" y="6089"/>
                  </a:lnTo>
                  <a:lnTo>
                    <a:pt x="97" y="6454"/>
                  </a:lnTo>
                  <a:lnTo>
                    <a:pt x="49" y="6844"/>
                  </a:lnTo>
                  <a:lnTo>
                    <a:pt x="0" y="7234"/>
                  </a:lnTo>
                  <a:lnTo>
                    <a:pt x="0" y="7623"/>
                  </a:lnTo>
                  <a:lnTo>
                    <a:pt x="0" y="7623"/>
                  </a:lnTo>
                  <a:lnTo>
                    <a:pt x="0" y="8013"/>
                  </a:lnTo>
                  <a:lnTo>
                    <a:pt x="49" y="8403"/>
                  </a:lnTo>
                  <a:lnTo>
                    <a:pt x="97" y="8793"/>
                  </a:lnTo>
                  <a:lnTo>
                    <a:pt x="146" y="9158"/>
                  </a:lnTo>
                  <a:lnTo>
                    <a:pt x="244" y="9523"/>
                  </a:lnTo>
                  <a:lnTo>
                    <a:pt x="341" y="9889"/>
                  </a:lnTo>
                  <a:lnTo>
                    <a:pt x="463" y="10254"/>
                  </a:lnTo>
                  <a:lnTo>
                    <a:pt x="609" y="10595"/>
                  </a:lnTo>
                  <a:lnTo>
                    <a:pt x="755" y="10936"/>
                  </a:lnTo>
                  <a:lnTo>
                    <a:pt x="926" y="11252"/>
                  </a:lnTo>
                  <a:lnTo>
                    <a:pt x="1096" y="11569"/>
                  </a:lnTo>
                  <a:lnTo>
                    <a:pt x="1291" y="11886"/>
                  </a:lnTo>
                  <a:lnTo>
                    <a:pt x="1510" y="12178"/>
                  </a:lnTo>
                  <a:lnTo>
                    <a:pt x="1729" y="12470"/>
                  </a:lnTo>
                  <a:lnTo>
                    <a:pt x="1973" y="12738"/>
                  </a:lnTo>
                  <a:lnTo>
                    <a:pt x="2241" y="13006"/>
                  </a:lnTo>
                  <a:lnTo>
                    <a:pt x="2509" y="13274"/>
                  </a:lnTo>
                  <a:lnTo>
                    <a:pt x="2777" y="13517"/>
                  </a:lnTo>
                  <a:lnTo>
                    <a:pt x="3069" y="13737"/>
                  </a:lnTo>
                  <a:lnTo>
                    <a:pt x="3361" y="13956"/>
                  </a:lnTo>
                  <a:lnTo>
                    <a:pt x="3678" y="14151"/>
                  </a:lnTo>
                  <a:lnTo>
                    <a:pt x="3994" y="14321"/>
                  </a:lnTo>
                  <a:lnTo>
                    <a:pt x="4311" y="14492"/>
                  </a:lnTo>
                  <a:lnTo>
                    <a:pt x="4652" y="14638"/>
                  </a:lnTo>
                  <a:lnTo>
                    <a:pt x="4993" y="14784"/>
                  </a:lnTo>
                  <a:lnTo>
                    <a:pt x="5358" y="14906"/>
                  </a:lnTo>
                  <a:lnTo>
                    <a:pt x="5723" y="15003"/>
                  </a:lnTo>
                  <a:lnTo>
                    <a:pt x="6089" y="15100"/>
                  </a:lnTo>
                  <a:lnTo>
                    <a:pt x="6454" y="15149"/>
                  </a:lnTo>
                  <a:lnTo>
                    <a:pt x="6844" y="15198"/>
                  </a:lnTo>
                  <a:lnTo>
                    <a:pt x="7233" y="15247"/>
                  </a:lnTo>
                  <a:lnTo>
                    <a:pt x="7623" y="15247"/>
                  </a:lnTo>
                  <a:lnTo>
                    <a:pt x="7623" y="15247"/>
                  </a:lnTo>
                  <a:lnTo>
                    <a:pt x="8013" y="15247"/>
                  </a:lnTo>
                  <a:lnTo>
                    <a:pt x="8403" y="15198"/>
                  </a:lnTo>
                  <a:lnTo>
                    <a:pt x="8792" y="15149"/>
                  </a:lnTo>
                  <a:lnTo>
                    <a:pt x="9158" y="15100"/>
                  </a:lnTo>
                  <a:lnTo>
                    <a:pt x="9523" y="15003"/>
                  </a:lnTo>
                  <a:lnTo>
                    <a:pt x="9888" y="14906"/>
                  </a:lnTo>
                  <a:lnTo>
                    <a:pt x="10253" y="14784"/>
                  </a:lnTo>
                  <a:lnTo>
                    <a:pt x="10594" y="14638"/>
                  </a:lnTo>
                  <a:lnTo>
                    <a:pt x="10935" y="14492"/>
                  </a:lnTo>
                  <a:lnTo>
                    <a:pt x="11252" y="14321"/>
                  </a:lnTo>
                  <a:lnTo>
                    <a:pt x="11569" y="14151"/>
                  </a:lnTo>
                  <a:lnTo>
                    <a:pt x="11885" y="13956"/>
                  </a:lnTo>
                  <a:lnTo>
                    <a:pt x="12178" y="13737"/>
                  </a:lnTo>
                  <a:lnTo>
                    <a:pt x="12470" y="13517"/>
                  </a:lnTo>
                  <a:lnTo>
                    <a:pt x="12738" y="13274"/>
                  </a:lnTo>
                  <a:lnTo>
                    <a:pt x="13006" y="13006"/>
                  </a:lnTo>
                  <a:lnTo>
                    <a:pt x="13273" y="12738"/>
                  </a:lnTo>
                  <a:lnTo>
                    <a:pt x="13517" y="12470"/>
                  </a:lnTo>
                  <a:lnTo>
                    <a:pt x="13736" y="12178"/>
                  </a:lnTo>
                  <a:lnTo>
                    <a:pt x="13955" y="11886"/>
                  </a:lnTo>
                  <a:lnTo>
                    <a:pt x="14150" y="11569"/>
                  </a:lnTo>
                  <a:lnTo>
                    <a:pt x="14321" y="11252"/>
                  </a:lnTo>
                  <a:lnTo>
                    <a:pt x="14491" y="10936"/>
                  </a:lnTo>
                  <a:lnTo>
                    <a:pt x="14637" y="10595"/>
                  </a:lnTo>
                  <a:lnTo>
                    <a:pt x="14783" y="10254"/>
                  </a:lnTo>
                  <a:lnTo>
                    <a:pt x="14905" y="9889"/>
                  </a:lnTo>
                  <a:lnTo>
                    <a:pt x="15003" y="9523"/>
                  </a:lnTo>
                  <a:lnTo>
                    <a:pt x="15100" y="9158"/>
                  </a:lnTo>
                  <a:lnTo>
                    <a:pt x="15149" y="8793"/>
                  </a:lnTo>
                  <a:lnTo>
                    <a:pt x="15198" y="8403"/>
                  </a:lnTo>
                  <a:lnTo>
                    <a:pt x="15246" y="8013"/>
                  </a:lnTo>
                  <a:lnTo>
                    <a:pt x="15246" y="7623"/>
                  </a:lnTo>
                  <a:lnTo>
                    <a:pt x="15246" y="7623"/>
                  </a:lnTo>
                  <a:lnTo>
                    <a:pt x="15246" y="7234"/>
                  </a:lnTo>
                  <a:lnTo>
                    <a:pt x="15198" y="6844"/>
                  </a:lnTo>
                  <a:lnTo>
                    <a:pt x="15149" y="6454"/>
                  </a:lnTo>
                  <a:lnTo>
                    <a:pt x="15100" y="6089"/>
                  </a:lnTo>
                  <a:lnTo>
                    <a:pt x="15003" y="5724"/>
                  </a:lnTo>
                  <a:lnTo>
                    <a:pt x="14905" y="5358"/>
                  </a:lnTo>
                  <a:lnTo>
                    <a:pt x="14783" y="4993"/>
                  </a:lnTo>
                  <a:lnTo>
                    <a:pt x="14637" y="4652"/>
                  </a:lnTo>
                  <a:lnTo>
                    <a:pt x="14491" y="4311"/>
                  </a:lnTo>
                  <a:lnTo>
                    <a:pt x="14321" y="3995"/>
                  </a:lnTo>
                  <a:lnTo>
                    <a:pt x="14150" y="3678"/>
                  </a:lnTo>
                  <a:lnTo>
                    <a:pt x="13955" y="3361"/>
                  </a:lnTo>
                  <a:lnTo>
                    <a:pt x="13736" y="3069"/>
                  </a:lnTo>
                  <a:lnTo>
                    <a:pt x="13517" y="2777"/>
                  </a:lnTo>
                  <a:lnTo>
                    <a:pt x="13273" y="2509"/>
                  </a:lnTo>
                  <a:lnTo>
                    <a:pt x="13006" y="2241"/>
                  </a:lnTo>
                  <a:lnTo>
                    <a:pt x="12738" y="1973"/>
                  </a:lnTo>
                  <a:lnTo>
                    <a:pt x="12470" y="1730"/>
                  </a:lnTo>
                  <a:lnTo>
                    <a:pt x="12178" y="1510"/>
                  </a:lnTo>
                  <a:lnTo>
                    <a:pt x="11885" y="1291"/>
                  </a:lnTo>
                  <a:lnTo>
                    <a:pt x="11569" y="1096"/>
                  </a:lnTo>
                  <a:lnTo>
                    <a:pt x="11252" y="926"/>
                  </a:lnTo>
                  <a:lnTo>
                    <a:pt x="10935" y="755"/>
                  </a:lnTo>
                  <a:lnTo>
                    <a:pt x="10594" y="609"/>
                  </a:lnTo>
                  <a:lnTo>
                    <a:pt x="10253" y="463"/>
                  </a:lnTo>
                  <a:lnTo>
                    <a:pt x="9888" y="341"/>
                  </a:lnTo>
                  <a:lnTo>
                    <a:pt x="9523" y="244"/>
                  </a:lnTo>
                  <a:lnTo>
                    <a:pt x="9158" y="147"/>
                  </a:lnTo>
                  <a:lnTo>
                    <a:pt x="8792" y="98"/>
                  </a:lnTo>
                  <a:lnTo>
                    <a:pt x="8403" y="49"/>
                  </a:lnTo>
                  <a:lnTo>
                    <a:pt x="8013" y="0"/>
                  </a:lnTo>
                  <a:lnTo>
                    <a:pt x="7623" y="0"/>
                  </a:lnTo>
                  <a:lnTo>
                    <a:pt x="7623"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462;p40"/>
            <p:cNvSpPr/>
            <p:nvPr/>
          </p:nvSpPr>
          <p:spPr>
            <a:xfrm>
              <a:off x="1525475" y="2503125"/>
              <a:ext cx="43875" cy="47525"/>
            </a:xfrm>
            <a:custGeom>
              <a:avLst/>
              <a:gdLst/>
              <a:ahLst/>
              <a:cxnLst/>
              <a:rect l="l" t="t" r="r" b="b"/>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63;p40"/>
            <p:cNvSpPr/>
            <p:nvPr/>
          </p:nvSpPr>
          <p:spPr>
            <a:xfrm>
              <a:off x="1369600" y="2503125"/>
              <a:ext cx="43875" cy="47525"/>
            </a:xfrm>
            <a:custGeom>
              <a:avLst/>
              <a:gdLst/>
              <a:ahLst/>
              <a:cxnLst/>
              <a:rect l="l" t="t" r="r" b="b"/>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1"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1" y="171"/>
                  </a:lnTo>
                  <a:lnTo>
                    <a:pt x="537" y="73"/>
                  </a:lnTo>
                  <a:lnTo>
                    <a:pt x="707" y="25"/>
                  </a:lnTo>
                  <a:lnTo>
                    <a:pt x="878" y="0"/>
                  </a:lnTo>
                  <a:lnTo>
                    <a:pt x="878"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64;p40"/>
            <p:cNvSpPr/>
            <p:nvPr/>
          </p:nvSpPr>
          <p:spPr>
            <a:xfrm>
              <a:off x="1369600" y="2604200"/>
              <a:ext cx="199750" cy="40825"/>
            </a:xfrm>
            <a:custGeom>
              <a:avLst/>
              <a:gdLst/>
              <a:ahLst/>
              <a:cxnLst/>
              <a:rect l="l" t="t" r="r" b="b"/>
              <a:pathLst>
                <a:path w="7990" h="1633" fill="none" extrusionOk="0">
                  <a:moveTo>
                    <a:pt x="7989" y="0"/>
                  </a:moveTo>
                  <a:lnTo>
                    <a:pt x="7989" y="0"/>
                  </a:lnTo>
                  <a:lnTo>
                    <a:pt x="7575" y="366"/>
                  </a:lnTo>
                  <a:lnTo>
                    <a:pt x="7137" y="707"/>
                  </a:lnTo>
                  <a:lnTo>
                    <a:pt x="6650" y="975"/>
                  </a:lnTo>
                  <a:lnTo>
                    <a:pt x="6163" y="1218"/>
                  </a:lnTo>
                  <a:lnTo>
                    <a:pt x="5627" y="1389"/>
                  </a:lnTo>
                  <a:lnTo>
                    <a:pt x="5115" y="1535"/>
                  </a:lnTo>
                  <a:lnTo>
                    <a:pt x="4555" y="1608"/>
                  </a:lnTo>
                  <a:lnTo>
                    <a:pt x="3995" y="1632"/>
                  </a:lnTo>
                  <a:lnTo>
                    <a:pt x="3995" y="1632"/>
                  </a:lnTo>
                  <a:lnTo>
                    <a:pt x="3435" y="1608"/>
                  </a:lnTo>
                  <a:lnTo>
                    <a:pt x="2875" y="1535"/>
                  </a:lnTo>
                  <a:lnTo>
                    <a:pt x="2363" y="1389"/>
                  </a:lnTo>
                  <a:lnTo>
                    <a:pt x="1828" y="1218"/>
                  </a:lnTo>
                  <a:lnTo>
                    <a:pt x="1340" y="975"/>
                  </a:lnTo>
                  <a:lnTo>
                    <a:pt x="853" y="707"/>
                  </a:lnTo>
                  <a:lnTo>
                    <a:pt x="415" y="366"/>
                  </a:lnTo>
                  <a:lnTo>
                    <a:pt x="1"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547786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Brainstorming Matrix: What does communication look like in these contexts?</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Family</a:t>
            </a:r>
          </a:p>
          <a:p>
            <a:pPr lvl="0"/>
            <a:r>
              <a:rPr lang="en-US" sz="1200" dirty="0"/>
              <a:t>Community</a:t>
            </a:r>
          </a:p>
          <a:p>
            <a:r>
              <a:rPr lang="en-US" sz="1200" dirty="0"/>
              <a:t>Career</a:t>
            </a:r>
            <a:endParaRPr sz="1200" b="1" dirty="0">
              <a:solidFill>
                <a:schemeClr val="tx1"/>
              </a:solidFill>
            </a:endParaRPr>
          </a:p>
        </p:txBody>
      </p:sp>
      <p:grpSp>
        <p:nvGrpSpPr>
          <p:cNvPr id="4" name="Google Shape;419;p40"/>
          <p:cNvGrpSpPr/>
          <p:nvPr/>
        </p:nvGrpSpPr>
        <p:grpSpPr>
          <a:xfrm>
            <a:off x="5486400" y="971550"/>
            <a:ext cx="338731" cy="338731"/>
            <a:chOff x="2594050" y="1631825"/>
            <a:chExt cx="439625" cy="439625"/>
          </a:xfrm>
        </p:grpSpPr>
        <p:sp>
          <p:nvSpPr>
            <p:cNvPr id="5" name="Google Shape;420;p40"/>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421;p40"/>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22;p40"/>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23;p40"/>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142835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04386704"/>
              </p:ext>
            </p:extLst>
          </p:nvPr>
        </p:nvGraphicFramePr>
        <p:xfrm>
          <a:off x="1219200" y="666750"/>
          <a:ext cx="6858000" cy="3810000"/>
        </p:xfrm>
        <a:graphic>
          <a:graphicData uri="http://schemas.openxmlformats.org/drawingml/2006/table">
            <a:tbl>
              <a:tblPr firstRow="1" bandRow="1">
                <a:tableStyleId>{02FD27A8-725B-4156-B996-B8B590C918A0}</a:tableStyleId>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840">
                <a:tc>
                  <a:txBody>
                    <a:bodyPr/>
                    <a:lstStyle/>
                    <a:p>
                      <a:r>
                        <a:rPr lang="en-US" sz="1400" dirty="0">
                          <a:effectLst/>
                          <a:latin typeface="Arial"/>
                          <a:ea typeface="Arial"/>
                        </a:rPr>
                        <a:t>Context</a:t>
                      </a:r>
                    </a:p>
                    <a:p>
                      <a:endParaRPr lang="en-US" sz="1400" dirty="0">
                        <a:effectLst/>
                        <a:latin typeface="Arial"/>
                      </a:endParaRPr>
                    </a:p>
                    <a:p>
                      <a:endParaRPr lang="en-US" sz="1400" dirty="0">
                        <a:effectLst/>
                        <a:latin typeface="Arial"/>
                      </a:endParaRPr>
                    </a:p>
                    <a:p>
                      <a:endParaRPr lang="en-US" sz="1400" dirty="0">
                        <a:effectLst/>
                        <a:latin typeface="Arial"/>
                      </a:endParaRPr>
                    </a:p>
                    <a:p>
                      <a:endParaRPr lang="en-US" sz="1400" dirty="0">
                        <a:effectLst/>
                        <a:latin typeface="Arial"/>
                      </a:endParaRPr>
                    </a:p>
                    <a:p>
                      <a:endParaRPr lang="en-US" sz="1400" dirty="0">
                        <a:effectLst/>
                        <a:latin typeface="Arial"/>
                      </a:endParaRPr>
                    </a:p>
                    <a:p>
                      <a:endParaRPr lang="en-US" sz="1400" dirty="0">
                        <a:effectLst/>
                        <a:latin typeface="Arial"/>
                      </a:endParaRPr>
                    </a:p>
                    <a:p>
                      <a:endParaRPr lang="en-US" dirty="0"/>
                    </a:p>
                  </a:txBody>
                  <a:tcPr/>
                </a:tc>
                <a:tc>
                  <a:txBody>
                    <a:bodyPr/>
                    <a:lstStyle/>
                    <a:p>
                      <a:r>
                        <a:rPr lang="en-US" sz="1400" dirty="0">
                          <a:effectLst/>
                          <a:latin typeface="Arial"/>
                          <a:ea typeface="Arial"/>
                        </a:rPr>
                        <a:t>What forms of communication happen in this context? Give specific examples.</a:t>
                      </a:r>
                      <a:endParaRPr lang="en-US" dirty="0"/>
                    </a:p>
                  </a:txBody>
                  <a:tcPr/>
                </a:tc>
                <a:extLst>
                  <a:ext uri="{0D108BD9-81ED-4DB2-BD59-A6C34878D82A}">
                    <a16:rowId xmlns:a16="http://schemas.microsoft.com/office/drawing/2014/main" val="10000"/>
                  </a:ext>
                </a:extLst>
              </a:tr>
              <a:tr h="370840">
                <a:tc>
                  <a:txBody>
                    <a:bodyPr/>
                    <a:lstStyle/>
                    <a:p>
                      <a:r>
                        <a:rPr lang="en-US" sz="1400" dirty="0">
                          <a:effectLst/>
                          <a:latin typeface="Arial"/>
                          <a:ea typeface="Arial"/>
                        </a:rPr>
                        <a:t>What are potential barriers to effective communication in this context? Give specific examples.</a:t>
                      </a:r>
                    </a:p>
                    <a:p>
                      <a:endParaRPr lang="en-US" sz="1400" dirty="0">
                        <a:effectLst/>
                        <a:latin typeface="Arial"/>
                      </a:endParaRPr>
                    </a:p>
                    <a:p>
                      <a:endParaRPr lang="en-US" sz="1400" dirty="0">
                        <a:effectLst/>
                        <a:latin typeface="Arial"/>
                      </a:endParaRPr>
                    </a:p>
                    <a:p>
                      <a:endParaRPr lang="en-US" sz="1400" dirty="0">
                        <a:effectLst/>
                        <a:latin typeface="Arial"/>
                      </a:endParaRPr>
                    </a:p>
                    <a:p>
                      <a:endParaRPr lang="en-US" sz="1400" dirty="0">
                        <a:effectLst/>
                        <a:latin typeface="Arial"/>
                      </a:endParaRPr>
                    </a:p>
                    <a:p>
                      <a:endParaRPr lang="en-US" sz="1400" dirty="0">
                        <a:effectLst/>
                        <a:latin typeface="Arial"/>
                      </a:endParaRPr>
                    </a:p>
                    <a:p>
                      <a:endParaRPr lang="en-US" dirty="0"/>
                    </a:p>
                  </a:txBody>
                  <a:tcPr/>
                </a:tc>
                <a:tc>
                  <a:txBody>
                    <a:bodyPr/>
                    <a:lstStyle/>
                    <a:p>
                      <a:r>
                        <a:rPr lang="en-US" sz="1400" dirty="0">
                          <a:effectLst/>
                          <a:latin typeface="Arial"/>
                          <a:ea typeface="Arial"/>
                        </a:rPr>
                        <a:t>How can these barriers be overcome? Give specific examples.</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01940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8859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Group Share-Out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637637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6573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prstClr val="white"/>
                </a:solidFill>
                <a:latin typeface="Arial"/>
              </a:rPr>
              <a:t>Discuss:</a:t>
            </a:r>
          </a:p>
          <a:p>
            <a:pPr algn="ctr"/>
            <a:r>
              <a:rPr lang="en-US" sz="1800" b="1" dirty="0">
                <a:solidFill>
                  <a:prstClr val="white"/>
                </a:solidFill>
                <a:latin typeface="Arial"/>
              </a:rPr>
              <a:t>Why is communication critical in a family and how does</a:t>
            </a:r>
          </a:p>
          <a:p>
            <a:pPr algn="ctr"/>
            <a:r>
              <a:rPr lang="en-US" sz="1800" b="1" dirty="0">
                <a:solidFill>
                  <a:prstClr val="white"/>
                </a:solidFill>
                <a:latin typeface="Arial"/>
              </a:rPr>
              <a:t>this impact communication in other areas of life?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3385928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Answers:</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Needed for healthy relationships, problem solving, and growth.</a:t>
            </a:r>
          </a:p>
          <a:p>
            <a:pPr lvl="0"/>
            <a:r>
              <a:rPr lang="en-US" sz="1200" dirty="0"/>
              <a:t>Healthy families are proven to support productive employees.</a:t>
            </a:r>
          </a:p>
          <a:p>
            <a:r>
              <a:rPr lang="en-US" sz="1200" dirty="0"/>
              <a:t>Good communication at home teaches good communication in the workplace.</a:t>
            </a:r>
            <a:endParaRPr sz="1200" b="1" dirty="0">
              <a:solidFill>
                <a:schemeClr val="tx1"/>
              </a:solidFill>
            </a:endParaRPr>
          </a:p>
        </p:txBody>
      </p:sp>
      <p:sp>
        <p:nvSpPr>
          <p:cNvPr id="4" name="Google Shape;574;p40"/>
          <p:cNvSpPr/>
          <p:nvPr/>
        </p:nvSpPr>
        <p:spPr>
          <a:xfrm>
            <a:off x="1676400" y="979203"/>
            <a:ext cx="381000" cy="381023"/>
          </a:xfrm>
          <a:custGeom>
            <a:avLst/>
            <a:gdLst/>
            <a:ahLst/>
            <a:cxnLst/>
            <a:rect l="l" t="t" r="r" b="b"/>
            <a:pathLst>
              <a:path w="16221" h="16222" fill="none" extrusionOk="0">
                <a:moveTo>
                  <a:pt x="0" y="8111"/>
                </a:moveTo>
                <a:lnTo>
                  <a:pt x="0" y="8111"/>
                </a:lnTo>
                <a:lnTo>
                  <a:pt x="0" y="7697"/>
                </a:lnTo>
                <a:lnTo>
                  <a:pt x="49" y="7283"/>
                </a:lnTo>
                <a:lnTo>
                  <a:pt x="98" y="6869"/>
                </a:lnTo>
                <a:lnTo>
                  <a:pt x="171" y="6479"/>
                </a:lnTo>
                <a:lnTo>
                  <a:pt x="244" y="6090"/>
                </a:lnTo>
                <a:lnTo>
                  <a:pt x="366" y="5700"/>
                </a:lnTo>
                <a:lnTo>
                  <a:pt x="487" y="5335"/>
                </a:lnTo>
                <a:lnTo>
                  <a:pt x="634" y="4945"/>
                </a:lnTo>
                <a:lnTo>
                  <a:pt x="804" y="4604"/>
                </a:lnTo>
                <a:lnTo>
                  <a:pt x="975" y="4239"/>
                </a:lnTo>
                <a:lnTo>
                  <a:pt x="1169" y="3898"/>
                </a:lnTo>
                <a:lnTo>
                  <a:pt x="1389" y="3581"/>
                </a:lnTo>
                <a:lnTo>
                  <a:pt x="1608" y="3264"/>
                </a:lnTo>
                <a:lnTo>
                  <a:pt x="1851" y="2948"/>
                </a:lnTo>
                <a:lnTo>
                  <a:pt x="2119" y="2656"/>
                </a:lnTo>
                <a:lnTo>
                  <a:pt x="2387" y="2388"/>
                </a:lnTo>
                <a:lnTo>
                  <a:pt x="2655" y="2120"/>
                </a:lnTo>
                <a:lnTo>
                  <a:pt x="2947" y="1852"/>
                </a:lnTo>
                <a:lnTo>
                  <a:pt x="3264" y="1608"/>
                </a:lnTo>
                <a:lnTo>
                  <a:pt x="3581" y="1389"/>
                </a:lnTo>
                <a:lnTo>
                  <a:pt x="3897" y="1170"/>
                </a:lnTo>
                <a:lnTo>
                  <a:pt x="4238" y="975"/>
                </a:lnTo>
                <a:lnTo>
                  <a:pt x="4603" y="805"/>
                </a:lnTo>
                <a:lnTo>
                  <a:pt x="4944" y="634"/>
                </a:lnTo>
                <a:lnTo>
                  <a:pt x="5334" y="488"/>
                </a:lnTo>
                <a:lnTo>
                  <a:pt x="5699" y="366"/>
                </a:lnTo>
                <a:lnTo>
                  <a:pt x="6089" y="244"/>
                </a:lnTo>
                <a:lnTo>
                  <a:pt x="6479" y="171"/>
                </a:lnTo>
                <a:lnTo>
                  <a:pt x="6868" y="98"/>
                </a:lnTo>
                <a:lnTo>
                  <a:pt x="7282" y="50"/>
                </a:lnTo>
                <a:lnTo>
                  <a:pt x="7696" y="1"/>
                </a:lnTo>
                <a:lnTo>
                  <a:pt x="8111" y="1"/>
                </a:lnTo>
                <a:lnTo>
                  <a:pt x="8111" y="1"/>
                </a:lnTo>
                <a:lnTo>
                  <a:pt x="8525" y="1"/>
                </a:lnTo>
                <a:lnTo>
                  <a:pt x="8939" y="50"/>
                </a:lnTo>
                <a:lnTo>
                  <a:pt x="9353" y="98"/>
                </a:lnTo>
                <a:lnTo>
                  <a:pt x="9742" y="171"/>
                </a:lnTo>
                <a:lnTo>
                  <a:pt x="10132" y="244"/>
                </a:lnTo>
                <a:lnTo>
                  <a:pt x="10522" y="366"/>
                </a:lnTo>
                <a:lnTo>
                  <a:pt x="10911" y="488"/>
                </a:lnTo>
                <a:lnTo>
                  <a:pt x="11277" y="634"/>
                </a:lnTo>
                <a:lnTo>
                  <a:pt x="11618" y="805"/>
                </a:lnTo>
                <a:lnTo>
                  <a:pt x="11983" y="975"/>
                </a:lnTo>
                <a:lnTo>
                  <a:pt x="12324" y="1170"/>
                </a:lnTo>
                <a:lnTo>
                  <a:pt x="12641" y="1389"/>
                </a:lnTo>
                <a:lnTo>
                  <a:pt x="12957" y="1608"/>
                </a:lnTo>
                <a:lnTo>
                  <a:pt x="13274" y="1852"/>
                </a:lnTo>
                <a:lnTo>
                  <a:pt x="13566" y="2120"/>
                </a:lnTo>
                <a:lnTo>
                  <a:pt x="13834" y="2388"/>
                </a:lnTo>
                <a:lnTo>
                  <a:pt x="14126" y="2656"/>
                </a:lnTo>
                <a:lnTo>
                  <a:pt x="14370" y="2948"/>
                </a:lnTo>
                <a:lnTo>
                  <a:pt x="14613" y="3264"/>
                </a:lnTo>
                <a:lnTo>
                  <a:pt x="14832" y="3581"/>
                </a:lnTo>
                <a:lnTo>
                  <a:pt x="15052" y="3898"/>
                </a:lnTo>
                <a:lnTo>
                  <a:pt x="15247" y="4239"/>
                </a:lnTo>
                <a:lnTo>
                  <a:pt x="15417" y="4604"/>
                </a:lnTo>
                <a:lnTo>
                  <a:pt x="15587" y="4945"/>
                </a:lnTo>
                <a:lnTo>
                  <a:pt x="15734" y="5335"/>
                </a:lnTo>
                <a:lnTo>
                  <a:pt x="15855" y="5700"/>
                </a:lnTo>
                <a:lnTo>
                  <a:pt x="15977" y="6090"/>
                </a:lnTo>
                <a:lnTo>
                  <a:pt x="16050" y="6479"/>
                </a:lnTo>
                <a:lnTo>
                  <a:pt x="16123" y="6869"/>
                </a:lnTo>
                <a:lnTo>
                  <a:pt x="16172" y="7283"/>
                </a:lnTo>
                <a:lnTo>
                  <a:pt x="16221" y="7697"/>
                </a:lnTo>
                <a:lnTo>
                  <a:pt x="16221" y="8111"/>
                </a:lnTo>
                <a:lnTo>
                  <a:pt x="16221" y="8111"/>
                </a:lnTo>
                <a:lnTo>
                  <a:pt x="16221" y="8525"/>
                </a:lnTo>
                <a:lnTo>
                  <a:pt x="16172" y="8939"/>
                </a:lnTo>
                <a:lnTo>
                  <a:pt x="16123" y="9353"/>
                </a:lnTo>
                <a:lnTo>
                  <a:pt x="16050" y="9743"/>
                </a:lnTo>
                <a:lnTo>
                  <a:pt x="15977" y="10133"/>
                </a:lnTo>
                <a:lnTo>
                  <a:pt x="15855" y="10522"/>
                </a:lnTo>
                <a:lnTo>
                  <a:pt x="15734" y="10888"/>
                </a:lnTo>
                <a:lnTo>
                  <a:pt x="15587" y="11277"/>
                </a:lnTo>
                <a:lnTo>
                  <a:pt x="15417" y="11618"/>
                </a:lnTo>
                <a:lnTo>
                  <a:pt x="15247" y="11984"/>
                </a:lnTo>
                <a:lnTo>
                  <a:pt x="15052" y="12324"/>
                </a:lnTo>
                <a:lnTo>
                  <a:pt x="14832" y="12641"/>
                </a:lnTo>
                <a:lnTo>
                  <a:pt x="14613" y="12958"/>
                </a:lnTo>
                <a:lnTo>
                  <a:pt x="14370" y="13274"/>
                </a:lnTo>
                <a:lnTo>
                  <a:pt x="14126" y="13567"/>
                </a:lnTo>
                <a:lnTo>
                  <a:pt x="13834" y="13835"/>
                </a:lnTo>
                <a:lnTo>
                  <a:pt x="13566" y="14102"/>
                </a:lnTo>
                <a:lnTo>
                  <a:pt x="13274" y="14370"/>
                </a:lnTo>
                <a:lnTo>
                  <a:pt x="12957" y="14614"/>
                </a:lnTo>
                <a:lnTo>
                  <a:pt x="12641" y="14833"/>
                </a:lnTo>
                <a:lnTo>
                  <a:pt x="12324" y="15052"/>
                </a:lnTo>
                <a:lnTo>
                  <a:pt x="11983" y="15247"/>
                </a:lnTo>
                <a:lnTo>
                  <a:pt x="11618" y="15418"/>
                </a:lnTo>
                <a:lnTo>
                  <a:pt x="11277" y="15588"/>
                </a:lnTo>
                <a:lnTo>
                  <a:pt x="10911" y="15734"/>
                </a:lnTo>
                <a:lnTo>
                  <a:pt x="10522" y="15856"/>
                </a:lnTo>
                <a:lnTo>
                  <a:pt x="10132" y="15978"/>
                </a:lnTo>
                <a:lnTo>
                  <a:pt x="9742" y="16051"/>
                </a:lnTo>
                <a:lnTo>
                  <a:pt x="9353" y="16124"/>
                </a:lnTo>
                <a:lnTo>
                  <a:pt x="8939" y="16173"/>
                </a:lnTo>
                <a:lnTo>
                  <a:pt x="8525" y="16221"/>
                </a:lnTo>
                <a:lnTo>
                  <a:pt x="8111" y="16221"/>
                </a:lnTo>
                <a:lnTo>
                  <a:pt x="8111" y="16221"/>
                </a:lnTo>
                <a:lnTo>
                  <a:pt x="7696" y="16221"/>
                </a:lnTo>
                <a:lnTo>
                  <a:pt x="7282" y="16173"/>
                </a:lnTo>
                <a:lnTo>
                  <a:pt x="6868" y="16124"/>
                </a:lnTo>
                <a:lnTo>
                  <a:pt x="6479" y="16051"/>
                </a:lnTo>
                <a:lnTo>
                  <a:pt x="6089" y="15978"/>
                </a:lnTo>
                <a:lnTo>
                  <a:pt x="5699" y="15856"/>
                </a:lnTo>
                <a:lnTo>
                  <a:pt x="5334" y="15734"/>
                </a:lnTo>
                <a:lnTo>
                  <a:pt x="4944" y="15588"/>
                </a:lnTo>
                <a:lnTo>
                  <a:pt x="4603" y="15418"/>
                </a:lnTo>
                <a:lnTo>
                  <a:pt x="4238" y="15247"/>
                </a:lnTo>
                <a:lnTo>
                  <a:pt x="3897" y="15052"/>
                </a:lnTo>
                <a:lnTo>
                  <a:pt x="3581" y="14833"/>
                </a:lnTo>
                <a:lnTo>
                  <a:pt x="3264" y="14614"/>
                </a:lnTo>
                <a:lnTo>
                  <a:pt x="2947" y="14370"/>
                </a:lnTo>
                <a:lnTo>
                  <a:pt x="2655" y="14102"/>
                </a:lnTo>
                <a:lnTo>
                  <a:pt x="2387" y="13835"/>
                </a:lnTo>
                <a:lnTo>
                  <a:pt x="2119" y="13567"/>
                </a:lnTo>
                <a:lnTo>
                  <a:pt x="1851" y="13274"/>
                </a:lnTo>
                <a:lnTo>
                  <a:pt x="1608" y="12958"/>
                </a:lnTo>
                <a:lnTo>
                  <a:pt x="1389" y="12641"/>
                </a:lnTo>
                <a:lnTo>
                  <a:pt x="1169" y="12324"/>
                </a:lnTo>
                <a:lnTo>
                  <a:pt x="975" y="11984"/>
                </a:lnTo>
                <a:lnTo>
                  <a:pt x="804" y="11618"/>
                </a:lnTo>
                <a:lnTo>
                  <a:pt x="634" y="11277"/>
                </a:lnTo>
                <a:lnTo>
                  <a:pt x="487" y="10888"/>
                </a:lnTo>
                <a:lnTo>
                  <a:pt x="366" y="10522"/>
                </a:lnTo>
                <a:lnTo>
                  <a:pt x="244" y="10133"/>
                </a:lnTo>
                <a:lnTo>
                  <a:pt x="171" y="9743"/>
                </a:lnTo>
                <a:lnTo>
                  <a:pt x="98" y="9353"/>
                </a:lnTo>
                <a:lnTo>
                  <a:pt x="49" y="8939"/>
                </a:lnTo>
                <a:lnTo>
                  <a:pt x="0" y="8525"/>
                </a:lnTo>
                <a:lnTo>
                  <a:pt x="0" y="8111"/>
                </a:lnTo>
                <a:lnTo>
                  <a:pt x="0" y="8111"/>
                </a:lnTo>
                <a:close/>
                <a:moveTo>
                  <a:pt x="7234" y="11180"/>
                </a:moveTo>
                <a:lnTo>
                  <a:pt x="7234" y="11180"/>
                </a:lnTo>
                <a:lnTo>
                  <a:pt x="7282" y="11180"/>
                </a:lnTo>
                <a:lnTo>
                  <a:pt x="7282" y="11180"/>
                </a:lnTo>
                <a:lnTo>
                  <a:pt x="7453" y="11155"/>
                </a:lnTo>
                <a:lnTo>
                  <a:pt x="7623" y="11082"/>
                </a:lnTo>
                <a:lnTo>
                  <a:pt x="7794" y="10985"/>
                </a:lnTo>
                <a:lnTo>
                  <a:pt x="7916" y="10863"/>
                </a:lnTo>
                <a:lnTo>
                  <a:pt x="12007" y="6747"/>
                </a:lnTo>
                <a:lnTo>
                  <a:pt x="12007" y="6747"/>
                </a:lnTo>
                <a:lnTo>
                  <a:pt x="12105" y="6625"/>
                </a:lnTo>
                <a:lnTo>
                  <a:pt x="12153" y="6504"/>
                </a:lnTo>
                <a:lnTo>
                  <a:pt x="12202" y="6358"/>
                </a:lnTo>
                <a:lnTo>
                  <a:pt x="12202" y="6211"/>
                </a:lnTo>
                <a:lnTo>
                  <a:pt x="12202" y="6211"/>
                </a:lnTo>
                <a:lnTo>
                  <a:pt x="12178" y="6017"/>
                </a:lnTo>
                <a:lnTo>
                  <a:pt x="12129" y="5822"/>
                </a:lnTo>
                <a:lnTo>
                  <a:pt x="12032" y="5676"/>
                </a:lnTo>
                <a:lnTo>
                  <a:pt x="11886" y="5529"/>
                </a:lnTo>
                <a:lnTo>
                  <a:pt x="11886" y="5529"/>
                </a:lnTo>
                <a:lnTo>
                  <a:pt x="11764" y="5432"/>
                </a:lnTo>
                <a:lnTo>
                  <a:pt x="11618" y="5383"/>
                </a:lnTo>
                <a:lnTo>
                  <a:pt x="11472" y="5335"/>
                </a:lnTo>
                <a:lnTo>
                  <a:pt x="11325" y="5335"/>
                </a:lnTo>
                <a:lnTo>
                  <a:pt x="11325" y="5335"/>
                </a:lnTo>
                <a:lnTo>
                  <a:pt x="11131" y="5359"/>
                </a:lnTo>
                <a:lnTo>
                  <a:pt x="10960" y="5408"/>
                </a:lnTo>
                <a:lnTo>
                  <a:pt x="10790" y="5505"/>
                </a:lnTo>
                <a:lnTo>
                  <a:pt x="10643" y="5651"/>
                </a:lnTo>
                <a:lnTo>
                  <a:pt x="7161" y="8988"/>
                </a:lnTo>
                <a:lnTo>
                  <a:pt x="5797" y="7648"/>
                </a:lnTo>
                <a:lnTo>
                  <a:pt x="5797" y="7648"/>
                </a:lnTo>
                <a:lnTo>
                  <a:pt x="5675" y="7527"/>
                </a:lnTo>
                <a:lnTo>
                  <a:pt x="5505" y="7454"/>
                </a:lnTo>
                <a:lnTo>
                  <a:pt x="5358" y="7405"/>
                </a:lnTo>
                <a:lnTo>
                  <a:pt x="5188" y="7380"/>
                </a:lnTo>
                <a:lnTo>
                  <a:pt x="5188" y="7380"/>
                </a:lnTo>
                <a:lnTo>
                  <a:pt x="5017" y="7405"/>
                </a:lnTo>
                <a:lnTo>
                  <a:pt x="4847" y="7454"/>
                </a:lnTo>
                <a:lnTo>
                  <a:pt x="4701" y="7527"/>
                </a:lnTo>
                <a:lnTo>
                  <a:pt x="4555" y="7648"/>
                </a:lnTo>
                <a:lnTo>
                  <a:pt x="4555" y="7648"/>
                </a:lnTo>
                <a:lnTo>
                  <a:pt x="4457" y="7770"/>
                </a:lnTo>
                <a:lnTo>
                  <a:pt x="4360" y="7916"/>
                </a:lnTo>
                <a:lnTo>
                  <a:pt x="4311" y="8087"/>
                </a:lnTo>
                <a:lnTo>
                  <a:pt x="4311" y="8257"/>
                </a:lnTo>
                <a:lnTo>
                  <a:pt x="4311" y="8257"/>
                </a:lnTo>
                <a:lnTo>
                  <a:pt x="4311" y="8428"/>
                </a:lnTo>
                <a:lnTo>
                  <a:pt x="4360" y="8598"/>
                </a:lnTo>
                <a:lnTo>
                  <a:pt x="4457" y="8744"/>
                </a:lnTo>
                <a:lnTo>
                  <a:pt x="4555" y="8890"/>
                </a:lnTo>
                <a:lnTo>
                  <a:pt x="6601" y="10936"/>
                </a:lnTo>
                <a:lnTo>
                  <a:pt x="6601" y="10936"/>
                </a:lnTo>
                <a:lnTo>
                  <a:pt x="6747" y="11034"/>
                </a:lnTo>
                <a:lnTo>
                  <a:pt x="6893" y="11131"/>
                </a:lnTo>
                <a:lnTo>
                  <a:pt x="7063" y="11180"/>
                </a:lnTo>
                <a:lnTo>
                  <a:pt x="7234" y="11180"/>
                </a:lnTo>
                <a:lnTo>
                  <a:pt x="7234" y="11180"/>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3196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Family Ties</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Family Ties is the second unit in the FCCLA Power of One national program.</a:t>
            </a:r>
          </a:p>
          <a:p>
            <a:pPr lvl="0"/>
            <a:r>
              <a:rPr lang="en-US" sz="1200" dirty="0"/>
              <a:t>This unit focuses on strengthening one’s family and home life.</a:t>
            </a:r>
          </a:p>
          <a:p>
            <a:r>
              <a:rPr lang="en-US" sz="1200" dirty="0"/>
              <a:t>The family is the basic unit of society. By making stronger families, we have stronger communities.</a:t>
            </a:r>
            <a:endParaRPr sz="1200" b="1"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9431" y="857250"/>
            <a:ext cx="491369" cy="495299"/>
          </a:xfrm>
          <a:prstGeom prst="rect">
            <a:avLst/>
          </a:prstGeom>
        </p:spPr>
      </p:pic>
    </p:spTree>
    <p:extLst>
      <p:ext uri="{BB962C8B-B14F-4D97-AF65-F5344CB8AC3E}">
        <p14:creationId xmlns:p14="http://schemas.microsoft.com/office/powerpoint/2010/main" val="1340242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Executing Your Family Ties Project</a:t>
            </a:r>
          </a:p>
        </p:txBody>
      </p:sp>
      <p:sp>
        <p:nvSpPr>
          <p:cNvPr id="120" name="Google Shape;120;p16"/>
          <p:cNvSpPr txBox="1">
            <a:spLocks noGrp="1"/>
          </p:cNvSpPr>
          <p:nvPr>
            <p:ph type="body" idx="1"/>
          </p:nvPr>
        </p:nvSpPr>
        <p:spPr>
          <a:xfrm>
            <a:off x="434324" y="1733550"/>
            <a:ext cx="5204476" cy="2881800"/>
          </a:xfrm>
          <a:prstGeom prst="rect">
            <a:avLst/>
          </a:prstGeom>
        </p:spPr>
        <p:txBody>
          <a:bodyPr spcFirstLastPara="1" wrap="square" lIns="91425" tIns="91425" rIns="91425" bIns="91425" anchor="t" anchorCtr="0">
            <a:noAutofit/>
          </a:bodyPr>
          <a:lstStyle/>
          <a:p>
            <a:pPr lvl="0"/>
            <a:r>
              <a:rPr lang="en-US" sz="1200" dirty="0"/>
              <a:t>Brainstorm areas/aspects of your family you would like to improve.</a:t>
            </a:r>
          </a:p>
          <a:p>
            <a:pPr lvl="0"/>
            <a:r>
              <a:rPr lang="en-US" sz="1200" dirty="0"/>
              <a:t>Decide which project area is your top priority.</a:t>
            </a:r>
          </a:p>
          <a:p>
            <a:pPr lvl="0"/>
            <a:r>
              <a:rPr lang="en-US" sz="1200" dirty="0"/>
              <a:t>Make a list of ways you would like to improve yourself in your chosen project area.</a:t>
            </a:r>
          </a:p>
          <a:p>
            <a:r>
              <a:rPr lang="en-US" sz="1200" dirty="0"/>
              <a:t>Use the FCCLA Planning Process to set a SMART goal to achieve and plan a project to meet your goal.</a:t>
            </a:r>
            <a:endParaRPr sz="1200" dirty="0"/>
          </a:p>
        </p:txBody>
      </p:sp>
      <p:grpSp>
        <p:nvGrpSpPr>
          <p:cNvPr id="13" name="Google Shape;377;p40"/>
          <p:cNvGrpSpPr/>
          <p:nvPr/>
        </p:nvGrpSpPr>
        <p:grpSpPr>
          <a:xfrm>
            <a:off x="4572000" y="895166"/>
            <a:ext cx="381000" cy="464611"/>
            <a:chOff x="596350" y="929175"/>
            <a:chExt cx="407950" cy="497475"/>
          </a:xfrm>
        </p:grpSpPr>
        <p:sp>
          <p:nvSpPr>
            <p:cNvPr id="14" name="Google Shape;378;p40"/>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79;p40"/>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80;p40"/>
            <p:cNvSpPr/>
            <p:nvPr/>
          </p:nvSpPr>
          <p:spPr>
            <a:xfrm>
              <a:off x="688900" y="1256150"/>
              <a:ext cx="133975" cy="25"/>
            </a:xfrm>
            <a:custGeom>
              <a:avLst/>
              <a:gdLst/>
              <a:ahLst/>
              <a:cxnLst/>
              <a:rect l="l" t="t" r="r" b="b"/>
              <a:pathLst>
                <a:path w="5359" h="1" fill="none" extrusionOk="0">
                  <a:moveTo>
                    <a:pt x="5358" y="0"/>
                  </a:moveTo>
                  <a:lnTo>
                    <a:pt x="0"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81;p40"/>
            <p:cNvSpPr/>
            <p:nvPr/>
          </p:nvSpPr>
          <p:spPr>
            <a:xfrm>
              <a:off x="688900" y="1201350"/>
              <a:ext cx="255750" cy="25"/>
            </a:xfrm>
            <a:custGeom>
              <a:avLst/>
              <a:gdLst/>
              <a:ahLst/>
              <a:cxnLst/>
              <a:rect l="l" t="t" r="r" b="b"/>
              <a:pathLst>
                <a:path w="10230" h="1" fill="none" extrusionOk="0">
                  <a:moveTo>
                    <a:pt x="10229" y="1"/>
                  </a:moveTo>
                  <a:lnTo>
                    <a:pt x="0"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382;p40"/>
            <p:cNvSpPr/>
            <p:nvPr/>
          </p:nvSpPr>
          <p:spPr>
            <a:xfrm>
              <a:off x="688900" y="1145950"/>
              <a:ext cx="255750" cy="25"/>
            </a:xfrm>
            <a:custGeom>
              <a:avLst/>
              <a:gdLst/>
              <a:ahLst/>
              <a:cxnLst/>
              <a:rect l="l" t="t" r="r" b="b"/>
              <a:pathLst>
                <a:path w="10230" h="1" fill="none" extrusionOk="0">
                  <a:moveTo>
                    <a:pt x="10229" y="0"/>
                  </a:moveTo>
                  <a:lnTo>
                    <a:pt x="0"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83;p40"/>
            <p:cNvSpPr/>
            <p:nvPr/>
          </p:nvSpPr>
          <p:spPr>
            <a:xfrm>
              <a:off x="688900" y="1090525"/>
              <a:ext cx="255750" cy="25"/>
            </a:xfrm>
            <a:custGeom>
              <a:avLst/>
              <a:gdLst/>
              <a:ahLst/>
              <a:cxnLst/>
              <a:rect l="l" t="t" r="r" b="b"/>
              <a:pathLst>
                <a:path w="10230" h="1" fill="none" extrusionOk="0">
                  <a:moveTo>
                    <a:pt x="10229" y="1"/>
                  </a:moveTo>
                  <a:lnTo>
                    <a:pt x="0"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384;p40"/>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309963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In Summary…</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Effective verbal and nonverbal communication is critical in school, work, communities, families, and electronic contexts.</a:t>
            </a:r>
          </a:p>
          <a:p>
            <a:pPr lvl="0"/>
            <a:r>
              <a:rPr lang="en-US" sz="1200" dirty="0"/>
              <a:t>Numerous barriers to communication exist, but strategies can be used to overcome them.</a:t>
            </a:r>
          </a:p>
          <a:p>
            <a:pPr lvl="0"/>
            <a:r>
              <a:rPr lang="en-US" sz="1200" dirty="0"/>
              <a:t>Family Ties is the second unit of Power of One that focuses on strengthening families and homes.</a:t>
            </a:r>
          </a:p>
          <a:p>
            <a:r>
              <a:rPr lang="en-US" sz="1200" dirty="0"/>
              <a:t>Your Family Ties project does not have to relate directly to communication, but effective communication must be used in any effort to strengthen a family.</a:t>
            </a:r>
            <a:endParaRPr sz="1200" b="1" dirty="0">
              <a:solidFill>
                <a:schemeClr val="tx1"/>
              </a:solidFill>
            </a:endParaRPr>
          </a:p>
        </p:txBody>
      </p:sp>
      <p:grpSp>
        <p:nvGrpSpPr>
          <p:cNvPr id="5" name="Google Shape;425;p40"/>
          <p:cNvGrpSpPr/>
          <p:nvPr/>
        </p:nvGrpSpPr>
        <p:grpSpPr>
          <a:xfrm>
            <a:off x="2209800" y="963159"/>
            <a:ext cx="274934" cy="389391"/>
            <a:chOff x="3979850" y="1598950"/>
            <a:chExt cx="356825" cy="505375"/>
          </a:xfrm>
        </p:grpSpPr>
        <p:sp>
          <p:nvSpPr>
            <p:cNvPr id="6" name="Google Shape;426;p40"/>
            <p:cNvSpPr/>
            <p:nvPr/>
          </p:nvSpPr>
          <p:spPr>
            <a:xfrm>
              <a:off x="3979850" y="1602600"/>
              <a:ext cx="44475" cy="501725"/>
            </a:xfrm>
            <a:custGeom>
              <a:avLst/>
              <a:gdLst/>
              <a:ahLst/>
              <a:cxnLst/>
              <a:rect l="l" t="t" r="r" b="b"/>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27;p40"/>
            <p:cNvSpPr/>
            <p:nvPr/>
          </p:nvSpPr>
          <p:spPr>
            <a:xfrm>
              <a:off x="4037075" y="1598950"/>
              <a:ext cx="299600" cy="228950"/>
            </a:xfrm>
            <a:custGeom>
              <a:avLst/>
              <a:gdLst/>
              <a:ahLst/>
              <a:cxnLst/>
              <a:rect l="l" t="t" r="r" b="b"/>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951794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878" y="666750"/>
            <a:ext cx="6713922" cy="3902342"/>
          </a:xfrm>
          <a:prstGeom prst="rect">
            <a:avLst/>
          </a:prstGeom>
        </p:spPr>
      </p:pic>
      <p:sp>
        <p:nvSpPr>
          <p:cNvPr id="3" name="Title 1"/>
          <p:cNvSpPr txBox="1">
            <a:spLocks/>
          </p:cNvSpPr>
          <p:nvPr/>
        </p:nvSpPr>
        <p:spPr>
          <a:xfrm>
            <a:off x="304799" y="4629150"/>
            <a:ext cx="3124199" cy="51435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800"/>
              </a:lnSpc>
            </a:pPr>
            <a:r>
              <a:rPr lang="en-US" sz="600" dirty="0">
                <a:solidFill>
                  <a:schemeClr val="tx1"/>
                </a:solidFill>
                <a:latin typeface="+mn-lt"/>
              </a:rPr>
              <a:t>Image by </a:t>
            </a:r>
            <a:r>
              <a:rPr lang="en-US" sz="600" dirty="0" err="1">
                <a:solidFill>
                  <a:schemeClr val="tx1"/>
                </a:solidFill>
                <a:latin typeface="+mn-lt"/>
              </a:rPr>
              <a:t>Macrovector</a:t>
            </a:r>
            <a:r>
              <a:rPr lang="en-US" sz="600" dirty="0">
                <a:solidFill>
                  <a:schemeClr val="tx1"/>
                </a:solidFill>
                <a:latin typeface="+mn-lt"/>
              </a:rPr>
              <a:t> from Freepik.com</a:t>
            </a:r>
          </a:p>
        </p:txBody>
      </p:sp>
    </p:spTree>
    <p:extLst>
      <p:ext uri="{BB962C8B-B14F-4D97-AF65-F5344CB8AC3E}">
        <p14:creationId xmlns:p14="http://schemas.microsoft.com/office/powerpoint/2010/main" val="1819796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8859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What questions do you have?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3591668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Which topics interest you?</a:t>
            </a:r>
          </a:p>
        </p:txBody>
      </p:sp>
      <p:sp>
        <p:nvSpPr>
          <p:cNvPr id="120" name="Google Shape;120;p16"/>
          <p:cNvSpPr txBox="1">
            <a:spLocks noGrp="1"/>
          </p:cNvSpPr>
          <p:nvPr>
            <p:ph type="body" idx="1"/>
          </p:nvPr>
        </p:nvSpPr>
        <p:spPr>
          <a:xfrm>
            <a:off x="304800" y="1747350"/>
            <a:ext cx="2590800" cy="2881800"/>
          </a:xfrm>
          <a:prstGeom prst="rect">
            <a:avLst/>
          </a:prstGeom>
        </p:spPr>
        <p:txBody>
          <a:bodyPr spcFirstLastPara="1" wrap="square" lIns="91425" tIns="91425" rIns="91425" bIns="91425" anchor="t" anchorCtr="0">
            <a:noAutofit/>
          </a:bodyPr>
          <a:lstStyle/>
          <a:p>
            <a:pPr lvl="0"/>
            <a:r>
              <a:rPr lang="en-US" sz="1050" dirty="0"/>
              <a:t>Caring for your own space and clothes</a:t>
            </a:r>
          </a:p>
          <a:p>
            <a:pPr lvl="0"/>
            <a:r>
              <a:rPr lang="en-US" sz="1050" dirty="0"/>
              <a:t>Caring for family pet</a:t>
            </a:r>
          </a:p>
          <a:p>
            <a:pPr lvl="0"/>
            <a:r>
              <a:rPr lang="en-US" sz="1050" dirty="0"/>
              <a:t>Making time for family</a:t>
            </a:r>
          </a:p>
          <a:p>
            <a:pPr lvl="0"/>
            <a:r>
              <a:rPr lang="en-US" sz="1050" dirty="0"/>
              <a:t>Keeping up with household responsibilities</a:t>
            </a:r>
          </a:p>
          <a:p>
            <a:pPr lvl="0"/>
            <a:r>
              <a:rPr lang="en-US" sz="1050" dirty="0"/>
              <a:t>Helping with family meal time</a:t>
            </a:r>
          </a:p>
          <a:p>
            <a:pPr lvl="0"/>
            <a:r>
              <a:rPr lang="en-US" sz="1050" dirty="0"/>
              <a:t>Organizing fun family activities</a:t>
            </a:r>
          </a:p>
          <a:p>
            <a:pPr lvl="0"/>
            <a:r>
              <a:rPr lang="en-US" sz="1050" dirty="0"/>
              <a:t>Preparing a family tree or genealogy journal</a:t>
            </a:r>
          </a:p>
          <a:p>
            <a:r>
              <a:rPr lang="en-US" sz="1050" dirty="0"/>
              <a:t>Accepting family members' viewpoints</a:t>
            </a:r>
          </a:p>
          <a:p>
            <a:r>
              <a:rPr lang="en-US" sz="1050" dirty="0"/>
              <a:t>Stopping negative talk</a:t>
            </a:r>
          </a:p>
          <a:p>
            <a:pPr lvl="0"/>
            <a:endParaRPr lang="en-US" sz="1050" dirty="0"/>
          </a:p>
        </p:txBody>
      </p:sp>
      <p:sp>
        <p:nvSpPr>
          <p:cNvPr id="8" name="Google Shape;120;p16"/>
          <p:cNvSpPr txBox="1">
            <a:spLocks noGrp="1"/>
          </p:cNvSpPr>
          <p:nvPr>
            <p:ph type="body" idx="1"/>
          </p:nvPr>
        </p:nvSpPr>
        <p:spPr>
          <a:xfrm>
            <a:off x="2895600" y="1747350"/>
            <a:ext cx="3048000" cy="2881800"/>
          </a:xfrm>
          <a:prstGeom prst="rect">
            <a:avLst/>
          </a:prstGeom>
        </p:spPr>
        <p:txBody>
          <a:bodyPr spcFirstLastPara="1" wrap="square" lIns="91425" tIns="91425" rIns="91425" bIns="91425" anchor="t" anchorCtr="0">
            <a:noAutofit/>
          </a:bodyPr>
          <a:lstStyle/>
          <a:p>
            <a:pPr lvl="0"/>
            <a:r>
              <a:rPr lang="en-US" sz="1050" dirty="0"/>
              <a:t>Reducing arguments with family members</a:t>
            </a:r>
          </a:p>
          <a:p>
            <a:pPr lvl="0"/>
            <a:r>
              <a:rPr lang="en-US" sz="1050" dirty="0"/>
              <a:t>Improving communication with family members</a:t>
            </a:r>
          </a:p>
          <a:p>
            <a:pPr lvl="0"/>
            <a:r>
              <a:rPr lang="en-US" sz="1050" dirty="0"/>
              <a:t>Improving family relationships</a:t>
            </a:r>
          </a:p>
          <a:p>
            <a:pPr lvl="0"/>
            <a:r>
              <a:rPr lang="en-US" sz="1050" dirty="0"/>
              <a:t>Spending time with parent, stepparent, grandparent, or other relative</a:t>
            </a:r>
          </a:p>
          <a:p>
            <a:pPr lvl="0"/>
            <a:r>
              <a:rPr lang="en-US" sz="1050" dirty="0"/>
              <a:t>Becoming a more responsible family member</a:t>
            </a:r>
          </a:p>
          <a:p>
            <a:pPr lvl="0"/>
            <a:r>
              <a:rPr lang="en-US" sz="1050" dirty="0"/>
              <a:t>Understanding and working toward family goals</a:t>
            </a:r>
          </a:p>
          <a:p>
            <a:r>
              <a:rPr lang="en-US" sz="1050" dirty="0"/>
              <a:t>Dealing with serious family challenges (such as illness, physical handicaps, divorce, death, suicide, alcoholism, abuse)</a:t>
            </a:r>
            <a:endParaRPr lang="en-US" sz="1050" b="1" dirty="0"/>
          </a:p>
        </p:txBody>
      </p:sp>
      <p:grpSp>
        <p:nvGrpSpPr>
          <p:cNvPr id="9" name="Google Shape;726;p40"/>
          <p:cNvGrpSpPr/>
          <p:nvPr/>
        </p:nvGrpSpPr>
        <p:grpSpPr>
          <a:xfrm>
            <a:off x="3581400" y="895350"/>
            <a:ext cx="277303" cy="448304"/>
            <a:chOff x="1988225" y="4286525"/>
            <a:chExt cx="305075" cy="493200"/>
          </a:xfrm>
        </p:grpSpPr>
        <p:sp>
          <p:nvSpPr>
            <p:cNvPr id="10" name="Google Shape;727;p40"/>
            <p:cNvSpPr/>
            <p:nvPr/>
          </p:nvSpPr>
          <p:spPr>
            <a:xfrm>
              <a:off x="2178800" y="4519725"/>
              <a:ext cx="114500" cy="114475"/>
            </a:xfrm>
            <a:custGeom>
              <a:avLst/>
              <a:gdLst/>
              <a:ahLst/>
              <a:cxnLst/>
              <a:rect l="l" t="t" r="r" b="b"/>
              <a:pathLst>
                <a:path w="4580" h="4579" fill="none" extrusionOk="0">
                  <a:moveTo>
                    <a:pt x="731" y="4189"/>
                  </a:moveTo>
                  <a:lnTo>
                    <a:pt x="731" y="4189"/>
                  </a:lnTo>
                  <a:lnTo>
                    <a:pt x="853" y="4286"/>
                  </a:lnTo>
                  <a:lnTo>
                    <a:pt x="999" y="4384"/>
                  </a:lnTo>
                  <a:lnTo>
                    <a:pt x="1170" y="4457"/>
                  </a:lnTo>
                  <a:lnTo>
                    <a:pt x="1316" y="4506"/>
                  </a:lnTo>
                  <a:lnTo>
                    <a:pt x="1486" y="4554"/>
                  </a:lnTo>
                  <a:lnTo>
                    <a:pt x="1657" y="4579"/>
                  </a:lnTo>
                  <a:lnTo>
                    <a:pt x="1827" y="4579"/>
                  </a:lnTo>
                  <a:lnTo>
                    <a:pt x="1973" y="4579"/>
                  </a:lnTo>
                  <a:lnTo>
                    <a:pt x="2144" y="4579"/>
                  </a:lnTo>
                  <a:lnTo>
                    <a:pt x="2314" y="4530"/>
                  </a:lnTo>
                  <a:lnTo>
                    <a:pt x="2485" y="4481"/>
                  </a:lnTo>
                  <a:lnTo>
                    <a:pt x="2631" y="4433"/>
                  </a:lnTo>
                  <a:lnTo>
                    <a:pt x="2777" y="4360"/>
                  </a:lnTo>
                  <a:lnTo>
                    <a:pt x="2923" y="4262"/>
                  </a:lnTo>
                  <a:lnTo>
                    <a:pt x="3069" y="4165"/>
                  </a:lnTo>
                  <a:lnTo>
                    <a:pt x="3191" y="4043"/>
                  </a:lnTo>
                  <a:lnTo>
                    <a:pt x="3191" y="4043"/>
                  </a:lnTo>
                  <a:lnTo>
                    <a:pt x="3337" y="3872"/>
                  </a:lnTo>
                  <a:lnTo>
                    <a:pt x="3483" y="3653"/>
                  </a:lnTo>
                  <a:lnTo>
                    <a:pt x="3605" y="3410"/>
                  </a:lnTo>
                  <a:lnTo>
                    <a:pt x="3751" y="3117"/>
                  </a:lnTo>
                  <a:lnTo>
                    <a:pt x="3995" y="2484"/>
                  </a:lnTo>
                  <a:lnTo>
                    <a:pt x="4214" y="1827"/>
                  </a:lnTo>
                  <a:lnTo>
                    <a:pt x="4409" y="1169"/>
                  </a:lnTo>
                  <a:lnTo>
                    <a:pt x="4531" y="609"/>
                  </a:lnTo>
                  <a:lnTo>
                    <a:pt x="4579" y="219"/>
                  </a:lnTo>
                  <a:lnTo>
                    <a:pt x="4579" y="97"/>
                  </a:lnTo>
                  <a:lnTo>
                    <a:pt x="4579" y="24"/>
                  </a:lnTo>
                  <a:lnTo>
                    <a:pt x="4579" y="24"/>
                  </a:lnTo>
                  <a:lnTo>
                    <a:pt x="4506" y="0"/>
                  </a:lnTo>
                  <a:lnTo>
                    <a:pt x="4385" y="0"/>
                  </a:lnTo>
                  <a:lnTo>
                    <a:pt x="3970" y="73"/>
                  </a:lnTo>
                  <a:lnTo>
                    <a:pt x="3410" y="195"/>
                  </a:lnTo>
                  <a:lnTo>
                    <a:pt x="2777" y="365"/>
                  </a:lnTo>
                  <a:lnTo>
                    <a:pt x="2095" y="609"/>
                  </a:lnTo>
                  <a:lnTo>
                    <a:pt x="1462" y="852"/>
                  </a:lnTo>
                  <a:lnTo>
                    <a:pt x="1194" y="974"/>
                  </a:lnTo>
                  <a:lnTo>
                    <a:pt x="926" y="1120"/>
                  </a:lnTo>
                  <a:lnTo>
                    <a:pt x="707" y="1266"/>
                  </a:lnTo>
                  <a:lnTo>
                    <a:pt x="561" y="1388"/>
                  </a:lnTo>
                  <a:lnTo>
                    <a:pt x="561" y="1388"/>
                  </a:lnTo>
                  <a:lnTo>
                    <a:pt x="439" y="1534"/>
                  </a:lnTo>
                  <a:lnTo>
                    <a:pt x="342" y="1656"/>
                  </a:lnTo>
                  <a:lnTo>
                    <a:pt x="244" y="1802"/>
                  </a:lnTo>
                  <a:lnTo>
                    <a:pt x="171" y="1973"/>
                  </a:lnTo>
                  <a:lnTo>
                    <a:pt x="98" y="2119"/>
                  </a:lnTo>
                  <a:lnTo>
                    <a:pt x="49" y="2289"/>
                  </a:lnTo>
                  <a:lnTo>
                    <a:pt x="25" y="2436"/>
                  </a:lnTo>
                  <a:lnTo>
                    <a:pt x="1" y="2606"/>
                  </a:lnTo>
                  <a:lnTo>
                    <a:pt x="1" y="2776"/>
                  </a:lnTo>
                  <a:lnTo>
                    <a:pt x="25" y="2947"/>
                  </a:lnTo>
                  <a:lnTo>
                    <a:pt x="49" y="3117"/>
                  </a:lnTo>
                  <a:lnTo>
                    <a:pt x="98" y="3264"/>
                  </a:lnTo>
                  <a:lnTo>
                    <a:pt x="147" y="3434"/>
                  </a:lnTo>
                  <a:lnTo>
                    <a:pt x="220" y="3580"/>
                  </a:lnTo>
                  <a:lnTo>
                    <a:pt x="317" y="3726"/>
                  </a:lnTo>
                  <a:lnTo>
                    <a:pt x="415" y="3872"/>
                  </a:lnTo>
                  <a:lnTo>
                    <a:pt x="731" y="4189"/>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28;p40"/>
            <p:cNvSpPr/>
            <p:nvPr/>
          </p:nvSpPr>
          <p:spPr>
            <a:xfrm>
              <a:off x="1988225" y="4539200"/>
              <a:ext cx="156500" cy="156500"/>
            </a:xfrm>
            <a:custGeom>
              <a:avLst/>
              <a:gdLst/>
              <a:ahLst/>
              <a:cxnLst/>
              <a:rect l="l" t="t" r="r" b="b"/>
              <a:pathLst>
                <a:path w="6260" h="6260" fill="none" extrusionOk="0">
                  <a:moveTo>
                    <a:pt x="5675" y="5334"/>
                  </a:moveTo>
                  <a:lnTo>
                    <a:pt x="5675" y="5334"/>
                  </a:lnTo>
                  <a:lnTo>
                    <a:pt x="5821" y="5139"/>
                  </a:lnTo>
                  <a:lnTo>
                    <a:pt x="5943" y="4944"/>
                  </a:lnTo>
                  <a:lnTo>
                    <a:pt x="6041" y="4725"/>
                  </a:lnTo>
                  <a:lnTo>
                    <a:pt x="6138" y="4506"/>
                  </a:lnTo>
                  <a:lnTo>
                    <a:pt x="6187" y="4287"/>
                  </a:lnTo>
                  <a:lnTo>
                    <a:pt x="6235" y="4043"/>
                  </a:lnTo>
                  <a:lnTo>
                    <a:pt x="6260" y="3824"/>
                  </a:lnTo>
                  <a:lnTo>
                    <a:pt x="6260" y="3581"/>
                  </a:lnTo>
                  <a:lnTo>
                    <a:pt x="6235" y="3361"/>
                  </a:lnTo>
                  <a:lnTo>
                    <a:pt x="6187" y="3118"/>
                  </a:lnTo>
                  <a:lnTo>
                    <a:pt x="6138" y="2899"/>
                  </a:lnTo>
                  <a:lnTo>
                    <a:pt x="6041" y="2679"/>
                  </a:lnTo>
                  <a:lnTo>
                    <a:pt x="5943" y="2460"/>
                  </a:lnTo>
                  <a:lnTo>
                    <a:pt x="5821" y="2265"/>
                  </a:lnTo>
                  <a:lnTo>
                    <a:pt x="5675" y="2071"/>
                  </a:lnTo>
                  <a:lnTo>
                    <a:pt x="5505" y="1900"/>
                  </a:lnTo>
                  <a:lnTo>
                    <a:pt x="5505" y="1900"/>
                  </a:lnTo>
                  <a:lnTo>
                    <a:pt x="5286" y="1705"/>
                  </a:lnTo>
                  <a:lnTo>
                    <a:pt x="4993" y="1510"/>
                  </a:lnTo>
                  <a:lnTo>
                    <a:pt x="4652" y="1316"/>
                  </a:lnTo>
                  <a:lnTo>
                    <a:pt x="4263" y="1145"/>
                  </a:lnTo>
                  <a:lnTo>
                    <a:pt x="3849" y="975"/>
                  </a:lnTo>
                  <a:lnTo>
                    <a:pt x="3410" y="804"/>
                  </a:lnTo>
                  <a:lnTo>
                    <a:pt x="2485" y="487"/>
                  </a:lnTo>
                  <a:lnTo>
                    <a:pt x="1608" y="244"/>
                  </a:lnTo>
                  <a:lnTo>
                    <a:pt x="853" y="73"/>
                  </a:lnTo>
                  <a:lnTo>
                    <a:pt x="536" y="25"/>
                  </a:lnTo>
                  <a:lnTo>
                    <a:pt x="293" y="0"/>
                  </a:lnTo>
                  <a:lnTo>
                    <a:pt x="122" y="0"/>
                  </a:lnTo>
                  <a:lnTo>
                    <a:pt x="25" y="25"/>
                  </a:lnTo>
                  <a:lnTo>
                    <a:pt x="25" y="25"/>
                  </a:lnTo>
                  <a:lnTo>
                    <a:pt x="1" y="122"/>
                  </a:lnTo>
                  <a:lnTo>
                    <a:pt x="1" y="293"/>
                  </a:lnTo>
                  <a:lnTo>
                    <a:pt x="25" y="536"/>
                  </a:lnTo>
                  <a:lnTo>
                    <a:pt x="74" y="853"/>
                  </a:lnTo>
                  <a:lnTo>
                    <a:pt x="244" y="1608"/>
                  </a:lnTo>
                  <a:lnTo>
                    <a:pt x="488" y="2485"/>
                  </a:lnTo>
                  <a:lnTo>
                    <a:pt x="804" y="3410"/>
                  </a:lnTo>
                  <a:lnTo>
                    <a:pt x="975" y="3848"/>
                  </a:lnTo>
                  <a:lnTo>
                    <a:pt x="1145" y="4262"/>
                  </a:lnTo>
                  <a:lnTo>
                    <a:pt x="1316" y="4652"/>
                  </a:lnTo>
                  <a:lnTo>
                    <a:pt x="1511" y="4993"/>
                  </a:lnTo>
                  <a:lnTo>
                    <a:pt x="1705" y="5285"/>
                  </a:lnTo>
                  <a:lnTo>
                    <a:pt x="1900" y="5505"/>
                  </a:lnTo>
                  <a:lnTo>
                    <a:pt x="1900" y="5505"/>
                  </a:lnTo>
                  <a:lnTo>
                    <a:pt x="2071" y="5675"/>
                  </a:lnTo>
                  <a:lnTo>
                    <a:pt x="2266" y="5821"/>
                  </a:lnTo>
                  <a:lnTo>
                    <a:pt x="2460" y="5943"/>
                  </a:lnTo>
                  <a:lnTo>
                    <a:pt x="2680" y="6040"/>
                  </a:lnTo>
                  <a:lnTo>
                    <a:pt x="2899" y="6138"/>
                  </a:lnTo>
                  <a:lnTo>
                    <a:pt x="3118" y="6187"/>
                  </a:lnTo>
                  <a:lnTo>
                    <a:pt x="3362" y="6235"/>
                  </a:lnTo>
                  <a:lnTo>
                    <a:pt x="3581" y="6260"/>
                  </a:lnTo>
                  <a:lnTo>
                    <a:pt x="3824" y="6260"/>
                  </a:lnTo>
                  <a:lnTo>
                    <a:pt x="4043" y="6235"/>
                  </a:lnTo>
                  <a:lnTo>
                    <a:pt x="4287" y="6187"/>
                  </a:lnTo>
                  <a:lnTo>
                    <a:pt x="4506" y="6138"/>
                  </a:lnTo>
                  <a:lnTo>
                    <a:pt x="4725" y="6040"/>
                  </a:lnTo>
                  <a:lnTo>
                    <a:pt x="4945" y="5943"/>
                  </a:lnTo>
                  <a:lnTo>
                    <a:pt x="5139" y="5821"/>
                  </a:lnTo>
                  <a:lnTo>
                    <a:pt x="5334" y="5675"/>
                  </a:lnTo>
                  <a:lnTo>
                    <a:pt x="5675" y="5334"/>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29;p40"/>
            <p:cNvSpPr/>
            <p:nvPr/>
          </p:nvSpPr>
          <p:spPr>
            <a:xfrm>
              <a:off x="2042425" y="4286525"/>
              <a:ext cx="239300" cy="236250"/>
            </a:xfrm>
            <a:custGeom>
              <a:avLst/>
              <a:gdLst/>
              <a:ahLst/>
              <a:cxnLst/>
              <a:rect l="l" t="t" r="r" b="b"/>
              <a:pathLst>
                <a:path w="9572" h="9450" fill="none" extrusionOk="0">
                  <a:moveTo>
                    <a:pt x="5358" y="9450"/>
                  </a:moveTo>
                  <a:lnTo>
                    <a:pt x="5358" y="9450"/>
                  </a:lnTo>
                  <a:lnTo>
                    <a:pt x="5650" y="9328"/>
                  </a:lnTo>
                  <a:lnTo>
                    <a:pt x="5918" y="9133"/>
                  </a:lnTo>
                  <a:lnTo>
                    <a:pt x="6162" y="8914"/>
                  </a:lnTo>
                  <a:lnTo>
                    <a:pt x="6381" y="8646"/>
                  </a:lnTo>
                  <a:lnTo>
                    <a:pt x="6381" y="8646"/>
                  </a:lnTo>
                  <a:lnTo>
                    <a:pt x="6649" y="8670"/>
                  </a:lnTo>
                  <a:lnTo>
                    <a:pt x="6917" y="8670"/>
                  </a:lnTo>
                  <a:lnTo>
                    <a:pt x="7160" y="8646"/>
                  </a:lnTo>
                  <a:lnTo>
                    <a:pt x="7404" y="8597"/>
                  </a:lnTo>
                  <a:lnTo>
                    <a:pt x="7623" y="8524"/>
                  </a:lnTo>
                  <a:lnTo>
                    <a:pt x="7818" y="8427"/>
                  </a:lnTo>
                  <a:lnTo>
                    <a:pt x="7989" y="8305"/>
                  </a:lnTo>
                  <a:lnTo>
                    <a:pt x="8159" y="8159"/>
                  </a:lnTo>
                  <a:lnTo>
                    <a:pt x="8305" y="7989"/>
                  </a:lnTo>
                  <a:lnTo>
                    <a:pt x="8427" y="7794"/>
                  </a:lnTo>
                  <a:lnTo>
                    <a:pt x="8524" y="7599"/>
                  </a:lnTo>
                  <a:lnTo>
                    <a:pt x="8597" y="7380"/>
                  </a:lnTo>
                  <a:lnTo>
                    <a:pt x="8670" y="7160"/>
                  </a:lnTo>
                  <a:lnTo>
                    <a:pt x="8695" y="6917"/>
                  </a:lnTo>
                  <a:lnTo>
                    <a:pt x="8695" y="6649"/>
                  </a:lnTo>
                  <a:lnTo>
                    <a:pt x="8670" y="6381"/>
                  </a:lnTo>
                  <a:lnTo>
                    <a:pt x="8670" y="6381"/>
                  </a:lnTo>
                  <a:lnTo>
                    <a:pt x="8865" y="6211"/>
                  </a:lnTo>
                  <a:lnTo>
                    <a:pt x="9060" y="6016"/>
                  </a:lnTo>
                  <a:lnTo>
                    <a:pt x="9206" y="5821"/>
                  </a:lnTo>
                  <a:lnTo>
                    <a:pt x="9328" y="5626"/>
                  </a:lnTo>
                  <a:lnTo>
                    <a:pt x="9425" y="5407"/>
                  </a:lnTo>
                  <a:lnTo>
                    <a:pt x="9499" y="5212"/>
                  </a:lnTo>
                  <a:lnTo>
                    <a:pt x="9547" y="4993"/>
                  </a:lnTo>
                  <a:lnTo>
                    <a:pt x="9572" y="4774"/>
                  </a:lnTo>
                  <a:lnTo>
                    <a:pt x="9547" y="4554"/>
                  </a:lnTo>
                  <a:lnTo>
                    <a:pt x="9499" y="4335"/>
                  </a:lnTo>
                  <a:lnTo>
                    <a:pt x="9425" y="4116"/>
                  </a:lnTo>
                  <a:lnTo>
                    <a:pt x="9328" y="3921"/>
                  </a:lnTo>
                  <a:lnTo>
                    <a:pt x="9206" y="3702"/>
                  </a:lnTo>
                  <a:lnTo>
                    <a:pt x="9060" y="3507"/>
                  </a:lnTo>
                  <a:lnTo>
                    <a:pt x="8865" y="3337"/>
                  </a:lnTo>
                  <a:lnTo>
                    <a:pt x="8670" y="3166"/>
                  </a:lnTo>
                  <a:lnTo>
                    <a:pt x="8670" y="3166"/>
                  </a:lnTo>
                  <a:lnTo>
                    <a:pt x="8695" y="2898"/>
                  </a:lnTo>
                  <a:lnTo>
                    <a:pt x="8695" y="2630"/>
                  </a:lnTo>
                  <a:lnTo>
                    <a:pt x="8670" y="2387"/>
                  </a:lnTo>
                  <a:lnTo>
                    <a:pt x="8597" y="2143"/>
                  </a:lnTo>
                  <a:lnTo>
                    <a:pt x="8524" y="1924"/>
                  </a:lnTo>
                  <a:lnTo>
                    <a:pt x="8427" y="1729"/>
                  </a:lnTo>
                  <a:lnTo>
                    <a:pt x="8305" y="1559"/>
                  </a:lnTo>
                  <a:lnTo>
                    <a:pt x="8159" y="1388"/>
                  </a:lnTo>
                  <a:lnTo>
                    <a:pt x="7989" y="1242"/>
                  </a:lnTo>
                  <a:lnTo>
                    <a:pt x="7818" y="1120"/>
                  </a:lnTo>
                  <a:lnTo>
                    <a:pt x="7623" y="1023"/>
                  </a:lnTo>
                  <a:lnTo>
                    <a:pt x="7404" y="950"/>
                  </a:lnTo>
                  <a:lnTo>
                    <a:pt x="7160" y="901"/>
                  </a:lnTo>
                  <a:lnTo>
                    <a:pt x="6917" y="853"/>
                  </a:lnTo>
                  <a:lnTo>
                    <a:pt x="6649" y="853"/>
                  </a:lnTo>
                  <a:lnTo>
                    <a:pt x="6381" y="901"/>
                  </a:lnTo>
                  <a:lnTo>
                    <a:pt x="6381" y="901"/>
                  </a:lnTo>
                  <a:lnTo>
                    <a:pt x="6211" y="682"/>
                  </a:lnTo>
                  <a:lnTo>
                    <a:pt x="6040" y="487"/>
                  </a:lnTo>
                  <a:lnTo>
                    <a:pt x="5845" y="341"/>
                  </a:lnTo>
                  <a:lnTo>
                    <a:pt x="5626" y="219"/>
                  </a:lnTo>
                  <a:lnTo>
                    <a:pt x="5431" y="122"/>
                  </a:lnTo>
                  <a:lnTo>
                    <a:pt x="5212" y="49"/>
                  </a:lnTo>
                  <a:lnTo>
                    <a:pt x="4993" y="0"/>
                  </a:lnTo>
                  <a:lnTo>
                    <a:pt x="4774" y="0"/>
                  </a:lnTo>
                  <a:lnTo>
                    <a:pt x="4555" y="0"/>
                  </a:lnTo>
                  <a:lnTo>
                    <a:pt x="4335" y="49"/>
                  </a:lnTo>
                  <a:lnTo>
                    <a:pt x="4140" y="122"/>
                  </a:lnTo>
                  <a:lnTo>
                    <a:pt x="3921" y="219"/>
                  </a:lnTo>
                  <a:lnTo>
                    <a:pt x="3726" y="341"/>
                  </a:lnTo>
                  <a:lnTo>
                    <a:pt x="3532" y="487"/>
                  </a:lnTo>
                  <a:lnTo>
                    <a:pt x="3337" y="682"/>
                  </a:lnTo>
                  <a:lnTo>
                    <a:pt x="3166" y="901"/>
                  </a:lnTo>
                  <a:lnTo>
                    <a:pt x="3166" y="901"/>
                  </a:lnTo>
                  <a:lnTo>
                    <a:pt x="2898" y="853"/>
                  </a:lnTo>
                  <a:lnTo>
                    <a:pt x="2655" y="853"/>
                  </a:lnTo>
                  <a:lnTo>
                    <a:pt x="2387" y="901"/>
                  </a:lnTo>
                  <a:lnTo>
                    <a:pt x="2168" y="950"/>
                  </a:lnTo>
                  <a:lnTo>
                    <a:pt x="1949" y="1023"/>
                  </a:lnTo>
                  <a:lnTo>
                    <a:pt x="1754" y="1120"/>
                  </a:lnTo>
                  <a:lnTo>
                    <a:pt x="1559" y="1242"/>
                  </a:lnTo>
                  <a:lnTo>
                    <a:pt x="1388" y="1388"/>
                  </a:lnTo>
                  <a:lnTo>
                    <a:pt x="1267" y="1559"/>
                  </a:lnTo>
                  <a:lnTo>
                    <a:pt x="1120" y="1729"/>
                  </a:lnTo>
                  <a:lnTo>
                    <a:pt x="1023" y="1924"/>
                  </a:lnTo>
                  <a:lnTo>
                    <a:pt x="950" y="2143"/>
                  </a:lnTo>
                  <a:lnTo>
                    <a:pt x="901" y="2387"/>
                  </a:lnTo>
                  <a:lnTo>
                    <a:pt x="877" y="2630"/>
                  </a:lnTo>
                  <a:lnTo>
                    <a:pt x="877" y="2898"/>
                  </a:lnTo>
                  <a:lnTo>
                    <a:pt x="901" y="3166"/>
                  </a:lnTo>
                  <a:lnTo>
                    <a:pt x="901" y="3166"/>
                  </a:lnTo>
                  <a:lnTo>
                    <a:pt x="682" y="3337"/>
                  </a:lnTo>
                  <a:lnTo>
                    <a:pt x="512" y="3507"/>
                  </a:lnTo>
                  <a:lnTo>
                    <a:pt x="341" y="3702"/>
                  </a:lnTo>
                  <a:lnTo>
                    <a:pt x="219" y="3921"/>
                  </a:lnTo>
                  <a:lnTo>
                    <a:pt x="122" y="4116"/>
                  </a:lnTo>
                  <a:lnTo>
                    <a:pt x="49" y="4335"/>
                  </a:lnTo>
                  <a:lnTo>
                    <a:pt x="24" y="4554"/>
                  </a:lnTo>
                  <a:lnTo>
                    <a:pt x="0" y="4774"/>
                  </a:lnTo>
                  <a:lnTo>
                    <a:pt x="24" y="4993"/>
                  </a:lnTo>
                  <a:lnTo>
                    <a:pt x="49" y="5212"/>
                  </a:lnTo>
                  <a:lnTo>
                    <a:pt x="122" y="5407"/>
                  </a:lnTo>
                  <a:lnTo>
                    <a:pt x="219" y="5626"/>
                  </a:lnTo>
                  <a:lnTo>
                    <a:pt x="341" y="5821"/>
                  </a:lnTo>
                  <a:lnTo>
                    <a:pt x="512" y="6016"/>
                  </a:lnTo>
                  <a:lnTo>
                    <a:pt x="682" y="6211"/>
                  </a:lnTo>
                  <a:lnTo>
                    <a:pt x="901" y="6381"/>
                  </a:lnTo>
                  <a:lnTo>
                    <a:pt x="901" y="6381"/>
                  </a:lnTo>
                  <a:lnTo>
                    <a:pt x="877" y="6649"/>
                  </a:lnTo>
                  <a:lnTo>
                    <a:pt x="877" y="6917"/>
                  </a:lnTo>
                  <a:lnTo>
                    <a:pt x="901" y="7160"/>
                  </a:lnTo>
                  <a:lnTo>
                    <a:pt x="950" y="7380"/>
                  </a:lnTo>
                  <a:lnTo>
                    <a:pt x="1023" y="7599"/>
                  </a:lnTo>
                  <a:lnTo>
                    <a:pt x="1120" y="7794"/>
                  </a:lnTo>
                  <a:lnTo>
                    <a:pt x="1267" y="7989"/>
                  </a:lnTo>
                  <a:lnTo>
                    <a:pt x="1388" y="8159"/>
                  </a:lnTo>
                  <a:lnTo>
                    <a:pt x="1559" y="8305"/>
                  </a:lnTo>
                  <a:lnTo>
                    <a:pt x="1754" y="8427"/>
                  </a:lnTo>
                  <a:lnTo>
                    <a:pt x="1949" y="8524"/>
                  </a:lnTo>
                  <a:lnTo>
                    <a:pt x="2168" y="8597"/>
                  </a:lnTo>
                  <a:lnTo>
                    <a:pt x="2387" y="8646"/>
                  </a:lnTo>
                  <a:lnTo>
                    <a:pt x="2655" y="8670"/>
                  </a:lnTo>
                  <a:lnTo>
                    <a:pt x="2898" y="8670"/>
                  </a:lnTo>
                  <a:lnTo>
                    <a:pt x="3166" y="8646"/>
                  </a:lnTo>
                  <a:lnTo>
                    <a:pt x="3166" y="8646"/>
                  </a:lnTo>
                  <a:lnTo>
                    <a:pt x="3410" y="8914"/>
                  </a:lnTo>
                  <a:lnTo>
                    <a:pt x="3653" y="9133"/>
                  </a:lnTo>
                  <a:lnTo>
                    <a:pt x="3921" y="9328"/>
                  </a:lnTo>
                  <a:lnTo>
                    <a:pt x="4189" y="945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30;p40"/>
            <p:cNvSpPr/>
            <p:nvPr/>
          </p:nvSpPr>
          <p:spPr>
            <a:xfrm>
              <a:off x="2161750" y="4522750"/>
              <a:ext cx="25" cy="256975"/>
            </a:xfrm>
            <a:custGeom>
              <a:avLst/>
              <a:gdLst/>
              <a:ahLst/>
              <a:cxnLst/>
              <a:rect l="l" t="t" r="r" b="b"/>
              <a:pathLst>
                <a:path w="1" h="10279" fill="none" extrusionOk="0">
                  <a:moveTo>
                    <a:pt x="1" y="10279"/>
                  </a:moveTo>
                  <a:lnTo>
                    <a:pt x="1"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31;p40"/>
            <p:cNvSpPr/>
            <p:nvPr/>
          </p:nvSpPr>
          <p:spPr>
            <a:xfrm>
              <a:off x="2133750" y="4377850"/>
              <a:ext cx="56050" cy="56025"/>
            </a:xfrm>
            <a:custGeom>
              <a:avLst/>
              <a:gdLst/>
              <a:ahLst/>
              <a:cxnLst/>
              <a:rect l="l" t="t" r="r" b="b"/>
              <a:pathLst>
                <a:path w="2242" h="2241" fill="none" extrusionOk="0">
                  <a:moveTo>
                    <a:pt x="1121" y="2241"/>
                  </a:moveTo>
                  <a:lnTo>
                    <a:pt x="1121" y="2241"/>
                  </a:lnTo>
                  <a:lnTo>
                    <a:pt x="902" y="2217"/>
                  </a:lnTo>
                  <a:lnTo>
                    <a:pt x="682" y="2144"/>
                  </a:lnTo>
                  <a:lnTo>
                    <a:pt x="512" y="2046"/>
                  </a:lnTo>
                  <a:lnTo>
                    <a:pt x="341" y="1900"/>
                  </a:lnTo>
                  <a:lnTo>
                    <a:pt x="195" y="1754"/>
                  </a:lnTo>
                  <a:lnTo>
                    <a:pt x="98" y="1559"/>
                  </a:lnTo>
                  <a:lnTo>
                    <a:pt x="25" y="1340"/>
                  </a:lnTo>
                  <a:lnTo>
                    <a:pt x="0" y="1121"/>
                  </a:lnTo>
                  <a:lnTo>
                    <a:pt x="0" y="1121"/>
                  </a:lnTo>
                  <a:lnTo>
                    <a:pt x="25" y="901"/>
                  </a:lnTo>
                  <a:lnTo>
                    <a:pt x="98" y="682"/>
                  </a:lnTo>
                  <a:lnTo>
                    <a:pt x="195" y="487"/>
                  </a:lnTo>
                  <a:lnTo>
                    <a:pt x="341" y="317"/>
                  </a:lnTo>
                  <a:lnTo>
                    <a:pt x="512" y="195"/>
                  </a:lnTo>
                  <a:lnTo>
                    <a:pt x="682" y="98"/>
                  </a:lnTo>
                  <a:lnTo>
                    <a:pt x="902" y="25"/>
                  </a:lnTo>
                  <a:lnTo>
                    <a:pt x="1121" y="0"/>
                  </a:lnTo>
                  <a:lnTo>
                    <a:pt x="1121" y="0"/>
                  </a:lnTo>
                  <a:lnTo>
                    <a:pt x="1364" y="25"/>
                  </a:lnTo>
                  <a:lnTo>
                    <a:pt x="1559" y="98"/>
                  </a:lnTo>
                  <a:lnTo>
                    <a:pt x="1754" y="195"/>
                  </a:lnTo>
                  <a:lnTo>
                    <a:pt x="1924" y="317"/>
                  </a:lnTo>
                  <a:lnTo>
                    <a:pt x="2046" y="487"/>
                  </a:lnTo>
                  <a:lnTo>
                    <a:pt x="2168" y="682"/>
                  </a:lnTo>
                  <a:lnTo>
                    <a:pt x="2217" y="901"/>
                  </a:lnTo>
                  <a:lnTo>
                    <a:pt x="2241" y="1121"/>
                  </a:lnTo>
                  <a:lnTo>
                    <a:pt x="2241" y="1121"/>
                  </a:lnTo>
                  <a:lnTo>
                    <a:pt x="2217" y="1340"/>
                  </a:lnTo>
                  <a:lnTo>
                    <a:pt x="2168" y="1559"/>
                  </a:lnTo>
                  <a:lnTo>
                    <a:pt x="2046" y="1754"/>
                  </a:lnTo>
                  <a:lnTo>
                    <a:pt x="1924" y="1900"/>
                  </a:lnTo>
                  <a:lnTo>
                    <a:pt x="1754" y="2046"/>
                  </a:lnTo>
                  <a:lnTo>
                    <a:pt x="1559" y="2144"/>
                  </a:lnTo>
                  <a:lnTo>
                    <a:pt x="1364" y="2217"/>
                  </a:lnTo>
                  <a:lnTo>
                    <a:pt x="1121" y="2241"/>
                  </a:lnTo>
                  <a:lnTo>
                    <a:pt x="1121" y="224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732;p40"/>
            <p:cNvSpPr/>
            <p:nvPr/>
          </p:nvSpPr>
          <p:spPr>
            <a:xfrm>
              <a:off x="2038150" y="4589125"/>
              <a:ext cx="87100" cy="87100"/>
            </a:xfrm>
            <a:custGeom>
              <a:avLst/>
              <a:gdLst/>
              <a:ahLst/>
              <a:cxnLst/>
              <a:rect l="l" t="t" r="r" b="b"/>
              <a:pathLst>
                <a:path w="3484" h="3484" fill="none" extrusionOk="0">
                  <a:moveTo>
                    <a:pt x="1" y="0"/>
                  </a:moveTo>
                  <a:lnTo>
                    <a:pt x="3483" y="3483"/>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33;p40"/>
            <p:cNvSpPr/>
            <p:nvPr/>
          </p:nvSpPr>
          <p:spPr>
            <a:xfrm>
              <a:off x="2194025" y="4564150"/>
              <a:ext cx="54825" cy="54825"/>
            </a:xfrm>
            <a:custGeom>
              <a:avLst/>
              <a:gdLst/>
              <a:ahLst/>
              <a:cxnLst/>
              <a:rect l="l" t="t" r="r" b="b"/>
              <a:pathLst>
                <a:path w="2193" h="2193" fill="none" extrusionOk="0">
                  <a:moveTo>
                    <a:pt x="2192" y="1"/>
                  </a:moveTo>
                  <a:lnTo>
                    <a:pt x="1" y="2193"/>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21012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3908694" cy="669300"/>
          </a:xfrm>
          <a:prstGeom prst="rect">
            <a:avLst/>
          </a:prstGeom>
        </p:spPr>
        <p:txBody>
          <a:bodyPr spcFirstLastPara="1" wrap="square" lIns="91425" tIns="91425" rIns="91425" bIns="91425" anchor="b" anchorCtr="0">
            <a:noAutofit/>
          </a:bodyPr>
          <a:lstStyle/>
          <a:p>
            <a:r>
              <a:rPr lang="en-US" sz="1800" dirty="0"/>
              <a:t>What goal do you want to achieve within a topic?</a:t>
            </a:r>
          </a:p>
        </p:txBody>
      </p:sp>
      <p:sp>
        <p:nvSpPr>
          <p:cNvPr id="120" name="Google Shape;120;p16"/>
          <p:cNvSpPr txBox="1">
            <a:spLocks noGrp="1"/>
          </p:cNvSpPr>
          <p:nvPr>
            <p:ph type="body" idx="1"/>
          </p:nvPr>
        </p:nvSpPr>
        <p:spPr>
          <a:xfrm>
            <a:off x="304800" y="1671150"/>
            <a:ext cx="2918476" cy="2881800"/>
          </a:xfrm>
          <a:prstGeom prst="rect">
            <a:avLst/>
          </a:prstGeom>
        </p:spPr>
        <p:txBody>
          <a:bodyPr spcFirstLastPara="1" wrap="square" lIns="91425" tIns="91425" rIns="91425" bIns="91425" anchor="t" anchorCtr="0">
            <a:noAutofit/>
          </a:bodyPr>
          <a:lstStyle/>
          <a:p>
            <a:pPr lvl="0"/>
            <a:r>
              <a:rPr lang="en-US" sz="1050" dirty="0"/>
              <a:t>Keep my possessions neat and organized</a:t>
            </a:r>
          </a:p>
          <a:p>
            <a:pPr lvl="0"/>
            <a:r>
              <a:rPr lang="en-US" sz="1050" dirty="0"/>
              <a:t>Organize and maintain my clothes and closet</a:t>
            </a:r>
          </a:p>
          <a:p>
            <a:pPr lvl="0"/>
            <a:r>
              <a:rPr lang="en-US" sz="1050" dirty="0"/>
              <a:t>Feed, exercise, and clean up after the family pet</a:t>
            </a:r>
          </a:p>
          <a:p>
            <a:pPr lvl="0"/>
            <a:r>
              <a:rPr lang="en-US" sz="1050" dirty="0"/>
              <a:t>Set up a "fun at home" night for all family members</a:t>
            </a:r>
          </a:p>
          <a:p>
            <a:pPr lvl="0"/>
            <a:r>
              <a:rPr lang="en-US" sz="1050" dirty="0"/>
              <a:t>Organize and conduct family meetings</a:t>
            </a:r>
          </a:p>
          <a:p>
            <a:pPr lvl="0"/>
            <a:r>
              <a:rPr lang="en-US" sz="1050" dirty="0"/>
              <a:t>Learn about a family member’s career </a:t>
            </a:r>
          </a:p>
          <a:p>
            <a:pPr lvl="0"/>
            <a:r>
              <a:rPr lang="en-US" sz="1050" dirty="0"/>
              <a:t>Participate in FCCLA @ the Table</a:t>
            </a:r>
          </a:p>
          <a:p>
            <a:pPr lvl="0"/>
            <a:r>
              <a:rPr lang="en-US" sz="1050" dirty="0"/>
              <a:t>Plan and carry out family devotions</a:t>
            </a:r>
          </a:p>
        </p:txBody>
      </p:sp>
      <p:sp>
        <p:nvSpPr>
          <p:cNvPr id="8" name="Google Shape;120;p16"/>
          <p:cNvSpPr txBox="1">
            <a:spLocks noGrp="1"/>
          </p:cNvSpPr>
          <p:nvPr>
            <p:ph type="body" idx="1"/>
          </p:nvPr>
        </p:nvSpPr>
        <p:spPr>
          <a:xfrm>
            <a:off x="3048000" y="1657350"/>
            <a:ext cx="2895600" cy="2881800"/>
          </a:xfrm>
          <a:prstGeom prst="rect">
            <a:avLst/>
          </a:prstGeom>
        </p:spPr>
        <p:txBody>
          <a:bodyPr spcFirstLastPara="1" wrap="square" lIns="91425" tIns="91425" rIns="91425" bIns="91425" anchor="t" anchorCtr="0">
            <a:noAutofit/>
          </a:bodyPr>
          <a:lstStyle/>
          <a:p>
            <a:pPr lvl="0"/>
            <a:r>
              <a:rPr lang="en-US" sz="1050" dirty="0"/>
              <a:t>Babysit younger siblings one night a week so parents can have a night out</a:t>
            </a:r>
          </a:p>
          <a:p>
            <a:r>
              <a:rPr lang="en-US" sz="1050" dirty="0"/>
              <a:t>Organize a family community picnic</a:t>
            </a:r>
          </a:p>
          <a:p>
            <a:pPr lvl="0"/>
            <a:r>
              <a:rPr lang="en-US" sz="1050" dirty="0"/>
              <a:t>Make a chart to track my household jobs</a:t>
            </a:r>
          </a:p>
          <a:p>
            <a:pPr lvl="0"/>
            <a:r>
              <a:rPr lang="en-US" sz="1050" dirty="0"/>
              <a:t>Plan and carry out a schedule of family car care (washing and/or maintenance)</a:t>
            </a:r>
          </a:p>
          <a:p>
            <a:pPr lvl="0"/>
            <a:r>
              <a:rPr lang="en-US" sz="1050" dirty="0"/>
              <a:t>Collect favorite recipes from grandparents, aunts, uncles, cousins, and create a family cookbook</a:t>
            </a:r>
          </a:p>
          <a:p>
            <a:pPr lvl="0"/>
            <a:r>
              <a:rPr lang="en-US" sz="1050" dirty="0"/>
              <a:t>Interview a parent, grandparent, or other relative about his or her youth</a:t>
            </a:r>
          </a:p>
        </p:txBody>
      </p:sp>
      <p:grpSp>
        <p:nvGrpSpPr>
          <p:cNvPr id="9" name="Google Shape;763;p40"/>
          <p:cNvGrpSpPr/>
          <p:nvPr/>
        </p:nvGrpSpPr>
        <p:grpSpPr>
          <a:xfrm>
            <a:off x="4302147" y="742950"/>
            <a:ext cx="422253" cy="383786"/>
            <a:chOff x="4556450" y="4963575"/>
            <a:chExt cx="548025" cy="498100"/>
          </a:xfrm>
        </p:grpSpPr>
        <p:sp>
          <p:nvSpPr>
            <p:cNvPr id="10" name="Google Shape;764;p40"/>
            <p:cNvSpPr/>
            <p:nvPr/>
          </p:nvSpPr>
          <p:spPr>
            <a:xfrm>
              <a:off x="4611850" y="5222350"/>
              <a:ext cx="436600" cy="239325"/>
            </a:xfrm>
            <a:custGeom>
              <a:avLst/>
              <a:gdLst/>
              <a:ahLst/>
              <a:cxnLst/>
              <a:rect l="l" t="t" r="r" b="b"/>
              <a:pathLst>
                <a:path w="17464" h="9573" fill="none" extrusionOk="0">
                  <a:moveTo>
                    <a:pt x="1" y="1"/>
                  </a:moveTo>
                  <a:lnTo>
                    <a:pt x="1" y="4677"/>
                  </a:lnTo>
                  <a:lnTo>
                    <a:pt x="8720" y="9572"/>
                  </a:lnTo>
                  <a:lnTo>
                    <a:pt x="17463" y="4677"/>
                  </a:lnTo>
                  <a:lnTo>
                    <a:pt x="17463"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65;p40"/>
            <p:cNvSpPr/>
            <p:nvPr/>
          </p:nvSpPr>
          <p:spPr>
            <a:xfrm>
              <a:off x="4612475" y="4963575"/>
              <a:ext cx="435975" cy="125450"/>
            </a:xfrm>
            <a:custGeom>
              <a:avLst/>
              <a:gdLst/>
              <a:ahLst/>
              <a:cxnLst/>
              <a:rect l="l" t="t" r="r" b="b"/>
              <a:pathLst>
                <a:path w="17439" h="5018" fill="none" extrusionOk="0">
                  <a:moveTo>
                    <a:pt x="17438" y="5018"/>
                  </a:moveTo>
                  <a:lnTo>
                    <a:pt x="8671" y="1"/>
                  </a:lnTo>
                  <a:lnTo>
                    <a:pt x="0" y="5018"/>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66;p40"/>
            <p:cNvSpPr/>
            <p:nvPr/>
          </p:nvSpPr>
          <p:spPr>
            <a:xfrm>
              <a:off x="4556450" y="5089000"/>
              <a:ext cx="274025" cy="225925"/>
            </a:xfrm>
            <a:custGeom>
              <a:avLst/>
              <a:gdLst/>
              <a:ahLst/>
              <a:cxnLst/>
              <a:rect l="l" t="t" r="r" b="b"/>
              <a:pathLst>
                <a:path w="10961" h="9037" fill="none" extrusionOk="0">
                  <a:moveTo>
                    <a:pt x="8720" y="9037"/>
                  </a:moveTo>
                  <a:lnTo>
                    <a:pt x="1" y="4068"/>
                  </a:lnTo>
                  <a:lnTo>
                    <a:pt x="2241" y="1"/>
                  </a:lnTo>
                  <a:lnTo>
                    <a:pt x="10960" y="4969"/>
                  </a:lnTo>
                  <a:lnTo>
                    <a:pt x="8720" y="9037"/>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67;p40"/>
            <p:cNvSpPr/>
            <p:nvPr/>
          </p:nvSpPr>
          <p:spPr>
            <a:xfrm>
              <a:off x="4830450" y="5089000"/>
              <a:ext cx="274025" cy="225925"/>
            </a:xfrm>
            <a:custGeom>
              <a:avLst/>
              <a:gdLst/>
              <a:ahLst/>
              <a:cxnLst/>
              <a:rect l="l" t="t" r="r" b="b"/>
              <a:pathLst>
                <a:path w="10961" h="9037" fill="none" extrusionOk="0">
                  <a:moveTo>
                    <a:pt x="2241" y="9037"/>
                  </a:moveTo>
                  <a:lnTo>
                    <a:pt x="10960" y="4068"/>
                  </a:lnTo>
                  <a:lnTo>
                    <a:pt x="8719" y="1"/>
                  </a:lnTo>
                  <a:lnTo>
                    <a:pt x="0" y="4969"/>
                  </a:lnTo>
                  <a:lnTo>
                    <a:pt x="2241" y="9037"/>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68;p40"/>
            <p:cNvSpPr/>
            <p:nvPr/>
          </p:nvSpPr>
          <p:spPr>
            <a:xfrm>
              <a:off x="4830450" y="5213225"/>
              <a:ext cx="25" cy="248450"/>
            </a:xfrm>
            <a:custGeom>
              <a:avLst/>
              <a:gdLst/>
              <a:ahLst/>
              <a:cxnLst/>
              <a:rect l="l" t="t" r="r" b="b"/>
              <a:pathLst>
                <a:path w="1" h="9938" fill="none" extrusionOk="0">
                  <a:moveTo>
                    <a:pt x="0" y="0"/>
                  </a:moveTo>
                  <a:lnTo>
                    <a:pt x="0" y="9937"/>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113025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3908694" cy="669300"/>
          </a:xfrm>
          <a:prstGeom prst="rect">
            <a:avLst/>
          </a:prstGeom>
        </p:spPr>
        <p:txBody>
          <a:bodyPr spcFirstLastPara="1" wrap="square" lIns="91425" tIns="91425" rIns="91425" bIns="91425" anchor="b" anchorCtr="0">
            <a:noAutofit/>
          </a:bodyPr>
          <a:lstStyle/>
          <a:p>
            <a:r>
              <a:rPr lang="en-US" sz="1800" dirty="0"/>
              <a:t>What goal do you want to achieve within a topic?</a:t>
            </a:r>
          </a:p>
        </p:txBody>
      </p:sp>
      <p:sp>
        <p:nvSpPr>
          <p:cNvPr id="120" name="Google Shape;120;p16"/>
          <p:cNvSpPr txBox="1">
            <a:spLocks noGrp="1"/>
          </p:cNvSpPr>
          <p:nvPr>
            <p:ph type="body" idx="1"/>
          </p:nvPr>
        </p:nvSpPr>
        <p:spPr>
          <a:xfrm>
            <a:off x="228600" y="1671150"/>
            <a:ext cx="3048000" cy="2881800"/>
          </a:xfrm>
          <a:prstGeom prst="rect">
            <a:avLst/>
          </a:prstGeom>
        </p:spPr>
        <p:txBody>
          <a:bodyPr spcFirstLastPara="1" wrap="square" lIns="91425" tIns="91425" rIns="91425" bIns="91425" anchor="t" anchorCtr="0">
            <a:noAutofit/>
          </a:bodyPr>
          <a:lstStyle/>
          <a:p>
            <a:r>
              <a:rPr lang="en-US" sz="1050" dirty="0"/>
              <a:t>Interview your grandparents on what a particular aspect of daily life was like when they were your age (favorite foods and their cost, entertainment, important world affairs, etc.) and compare it with your own experiences</a:t>
            </a:r>
          </a:p>
          <a:p>
            <a:pPr lvl="0"/>
            <a:r>
              <a:rPr lang="en-US" sz="1050" dirty="0"/>
              <a:t>Interview older relatives and write a family history</a:t>
            </a:r>
          </a:p>
          <a:p>
            <a:pPr lvl="0"/>
            <a:r>
              <a:rPr lang="en-US" sz="1050" dirty="0"/>
              <a:t>Make a family tree</a:t>
            </a:r>
          </a:p>
          <a:p>
            <a:pPr lvl="0"/>
            <a:r>
              <a:rPr lang="en-US" sz="1050" dirty="0"/>
              <a:t>Call or write a distant relative on a regular basis</a:t>
            </a:r>
          </a:p>
          <a:p>
            <a:pPr lvl="0"/>
            <a:r>
              <a:rPr lang="en-US" sz="1050" dirty="0"/>
              <a:t>Say only positive things about my family</a:t>
            </a:r>
          </a:p>
          <a:p>
            <a:pPr lvl="0"/>
            <a:r>
              <a:rPr lang="en-US" sz="1050" dirty="0"/>
              <a:t>Create a fun activity to do with a brother or sister</a:t>
            </a:r>
          </a:p>
          <a:p>
            <a:pPr lvl="0"/>
            <a:r>
              <a:rPr lang="en-US" sz="1050" dirty="0"/>
              <a:t>Schedule an hour a day to spend talking with family members</a:t>
            </a:r>
          </a:p>
        </p:txBody>
      </p:sp>
      <p:sp>
        <p:nvSpPr>
          <p:cNvPr id="8" name="Google Shape;120;p16"/>
          <p:cNvSpPr txBox="1">
            <a:spLocks noGrp="1"/>
          </p:cNvSpPr>
          <p:nvPr>
            <p:ph type="body" idx="1"/>
          </p:nvPr>
        </p:nvSpPr>
        <p:spPr>
          <a:xfrm>
            <a:off x="3200400" y="1657350"/>
            <a:ext cx="2819400" cy="2881800"/>
          </a:xfrm>
          <a:prstGeom prst="rect">
            <a:avLst/>
          </a:prstGeom>
        </p:spPr>
        <p:txBody>
          <a:bodyPr spcFirstLastPara="1" wrap="square" lIns="91425" tIns="91425" rIns="91425" bIns="91425" anchor="t" anchorCtr="0">
            <a:noAutofit/>
          </a:bodyPr>
          <a:lstStyle/>
          <a:p>
            <a:pPr lvl="0"/>
            <a:r>
              <a:rPr lang="en-US" sz="1050" dirty="0"/>
              <a:t>Volunteer to take care of an additional household responsibility</a:t>
            </a:r>
          </a:p>
          <a:p>
            <a:pPr lvl="0"/>
            <a:r>
              <a:rPr lang="en-US" sz="1050" dirty="0"/>
              <a:t>Set up and lead a family council meeting</a:t>
            </a:r>
          </a:p>
          <a:p>
            <a:pPr lvl="0"/>
            <a:r>
              <a:rPr lang="en-US" sz="1050" dirty="0"/>
              <a:t>Prepare a family tree or genealogy journal</a:t>
            </a:r>
          </a:p>
          <a:p>
            <a:pPr lvl="0"/>
            <a:r>
              <a:rPr lang="en-US" sz="1050" dirty="0"/>
              <a:t>Create a scrapbook of family photos</a:t>
            </a:r>
          </a:p>
          <a:p>
            <a:pPr lvl="0"/>
            <a:r>
              <a:rPr lang="en-US" sz="1050" dirty="0"/>
              <a:t>Create a family website to share family news with distant relatives</a:t>
            </a:r>
          </a:p>
          <a:p>
            <a:pPr lvl="0"/>
            <a:r>
              <a:rPr lang="en-US" sz="1050" dirty="0"/>
              <a:t>Create a family time capsule</a:t>
            </a:r>
          </a:p>
          <a:p>
            <a:pPr lvl="0"/>
            <a:r>
              <a:rPr lang="en-US" sz="1050" dirty="0"/>
              <a:t>Practice conflict-resolution techniques in the family</a:t>
            </a:r>
          </a:p>
          <a:p>
            <a:pPr lvl="0"/>
            <a:r>
              <a:rPr lang="en-US" sz="1050" dirty="0"/>
              <a:t>Help family members (and self) deal with a family challenge</a:t>
            </a:r>
          </a:p>
          <a:p>
            <a:r>
              <a:rPr lang="en-US" sz="1050" dirty="0"/>
              <a:t>Other </a:t>
            </a:r>
            <a:endParaRPr lang="en-US" sz="1050" b="1" dirty="0"/>
          </a:p>
        </p:txBody>
      </p:sp>
      <p:grpSp>
        <p:nvGrpSpPr>
          <p:cNvPr id="9" name="Google Shape;763;p40"/>
          <p:cNvGrpSpPr/>
          <p:nvPr/>
        </p:nvGrpSpPr>
        <p:grpSpPr>
          <a:xfrm>
            <a:off x="4302147" y="742950"/>
            <a:ext cx="422253" cy="383786"/>
            <a:chOff x="4556450" y="4963575"/>
            <a:chExt cx="548025" cy="498100"/>
          </a:xfrm>
        </p:grpSpPr>
        <p:sp>
          <p:nvSpPr>
            <p:cNvPr id="10" name="Google Shape;764;p40"/>
            <p:cNvSpPr/>
            <p:nvPr/>
          </p:nvSpPr>
          <p:spPr>
            <a:xfrm>
              <a:off x="4611850" y="5222350"/>
              <a:ext cx="436600" cy="239325"/>
            </a:xfrm>
            <a:custGeom>
              <a:avLst/>
              <a:gdLst/>
              <a:ahLst/>
              <a:cxnLst/>
              <a:rect l="l" t="t" r="r" b="b"/>
              <a:pathLst>
                <a:path w="17464" h="9573" fill="none" extrusionOk="0">
                  <a:moveTo>
                    <a:pt x="1" y="1"/>
                  </a:moveTo>
                  <a:lnTo>
                    <a:pt x="1" y="4677"/>
                  </a:lnTo>
                  <a:lnTo>
                    <a:pt x="8720" y="9572"/>
                  </a:lnTo>
                  <a:lnTo>
                    <a:pt x="17463" y="4677"/>
                  </a:lnTo>
                  <a:lnTo>
                    <a:pt x="17463"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65;p40"/>
            <p:cNvSpPr/>
            <p:nvPr/>
          </p:nvSpPr>
          <p:spPr>
            <a:xfrm>
              <a:off x="4612475" y="4963575"/>
              <a:ext cx="435975" cy="125450"/>
            </a:xfrm>
            <a:custGeom>
              <a:avLst/>
              <a:gdLst/>
              <a:ahLst/>
              <a:cxnLst/>
              <a:rect l="l" t="t" r="r" b="b"/>
              <a:pathLst>
                <a:path w="17439" h="5018" fill="none" extrusionOk="0">
                  <a:moveTo>
                    <a:pt x="17438" y="5018"/>
                  </a:moveTo>
                  <a:lnTo>
                    <a:pt x="8671" y="1"/>
                  </a:lnTo>
                  <a:lnTo>
                    <a:pt x="0" y="5018"/>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66;p40"/>
            <p:cNvSpPr/>
            <p:nvPr/>
          </p:nvSpPr>
          <p:spPr>
            <a:xfrm>
              <a:off x="4556450" y="5089000"/>
              <a:ext cx="274025" cy="225925"/>
            </a:xfrm>
            <a:custGeom>
              <a:avLst/>
              <a:gdLst/>
              <a:ahLst/>
              <a:cxnLst/>
              <a:rect l="l" t="t" r="r" b="b"/>
              <a:pathLst>
                <a:path w="10961" h="9037" fill="none" extrusionOk="0">
                  <a:moveTo>
                    <a:pt x="8720" y="9037"/>
                  </a:moveTo>
                  <a:lnTo>
                    <a:pt x="1" y="4068"/>
                  </a:lnTo>
                  <a:lnTo>
                    <a:pt x="2241" y="1"/>
                  </a:lnTo>
                  <a:lnTo>
                    <a:pt x="10960" y="4969"/>
                  </a:lnTo>
                  <a:lnTo>
                    <a:pt x="8720" y="9037"/>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67;p40"/>
            <p:cNvSpPr/>
            <p:nvPr/>
          </p:nvSpPr>
          <p:spPr>
            <a:xfrm>
              <a:off x="4830450" y="5089000"/>
              <a:ext cx="274025" cy="225925"/>
            </a:xfrm>
            <a:custGeom>
              <a:avLst/>
              <a:gdLst/>
              <a:ahLst/>
              <a:cxnLst/>
              <a:rect l="l" t="t" r="r" b="b"/>
              <a:pathLst>
                <a:path w="10961" h="9037" fill="none" extrusionOk="0">
                  <a:moveTo>
                    <a:pt x="2241" y="9037"/>
                  </a:moveTo>
                  <a:lnTo>
                    <a:pt x="10960" y="4068"/>
                  </a:lnTo>
                  <a:lnTo>
                    <a:pt x="8719" y="1"/>
                  </a:lnTo>
                  <a:lnTo>
                    <a:pt x="0" y="4969"/>
                  </a:lnTo>
                  <a:lnTo>
                    <a:pt x="2241" y="9037"/>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68;p40"/>
            <p:cNvSpPr/>
            <p:nvPr/>
          </p:nvSpPr>
          <p:spPr>
            <a:xfrm>
              <a:off x="4830450" y="5213225"/>
              <a:ext cx="25" cy="248450"/>
            </a:xfrm>
            <a:custGeom>
              <a:avLst/>
              <a:gdLst/>
              <a:ahLst/>
              <a:cxnLst/>
              <a:rect l="l" t="t" r="r" b="b"/>
              <a:pathLst>
                <a:path w="1" h="9938" fill="none" extrusionOk="0">
                  <a:moveTo>
                    <a:pt x="0" y="0"/>
                  </a:moveTo>
                  <a:lnTo>
                    <a:pt x="0" y="9937"/>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966727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1239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Use your Family Ties project sheet to begin planning</a:t>
            </a:r>
          </a:p>
          <a:p>
            <a:pPr algn="ctr">
              <a:lnSpc>
                <a:spcPts val="4400"/>
              </a:lnSpc>
            </a:pPr>
            <a:r>
              <a:rPr lang="en-US" sz="4200" b="1" dirty="0">
                <a:solidFill>
                  <a:schemeClr val="bg1"/>
                </a:solidFill>
                <a:latin typeface="+mj-lt"/>
              </a:rPr>
              <a:t>your project. Remember,</a:t>
            </a:r>
          </a:p>
          <a:p>
            <a:pPr algn="ctr">
              <a:lnSpc>
                <a:spcPts val="4400"/>
              </a:lnSpc>
            </a:pPr>
            <a:r>
              <a:rPr lang="en-US" sz="4200" b="1" dirty="0">
                <a:solidFill>
                  <a:schemeClr val="bg1"/>
                </a:solidFill>
                <a:latin typeface="+mj-lt"/>
              </a:rPr>
              <a:t>set a SMART goal.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2298049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182" y="514350"/>
            <a:ext cx="7385314" cy="4032632"/>
          </a:xfrm>
          <a:prstGeom prst="rect">
            <a:avLst/>
          </a:prstGeom>
        </p:spPr>
      </p:pic>
      <p:sp>
        <p:nvSpPr>
          <p:cNvPr id="3" name="Title 1"/>
          <p:cNvSpPr txBox="1">
            <a:spLocks/>
          </p:cNvSpPr>
          <p:nvPr/>
        </p:nvSpPr>
        <p:spPr>
          <a:xfrm>
            <a:off x="304799" y="4629150"/>
            <a:ext cx="3124199" cy="51435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800"/>
              </a:lnSpc>
            </a:pPr>
            <a:r>
              <a:rPr lang="en-US" sz="600" dirty="0">
                <a:solidFill>
                  <a:schemeClr val="tx1"/>
                </a:solidFill>
                <a:latin typeface="+mn-lt"/>
              </a:rPr>
              <a:t>Image by Freepik.com</a:t>
            </a:r>
          </a:p>
        </p:txBody>
      </p:sp>
    </p:spTree>
    <p:extLst>
      <p:ext uri="{BB962C8B-B14F-4D97-AF65-F5344CB8AC3E}">
        <p14:creationId xmlns:p14="http://schemas.microsoft.com/office/powerpoint/2010/main" val="4039211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6573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Discuss:</a:t>
            </a:r>
          </a:p>
          <a:p>
            <a:pPr algn="ctr"/>
            <a:r>
              <a:rPr lang="en-US" sz="1800" b="1" dirty="0">
                <a:solidFill>
                  <a:schemeClr val="bg1"/>
                </a:solidFill>
                <a:latin typeface="+mj-lt"/>
              </a:rPr>
              <a:t>Was this task easy or difficult? Why?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2724473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6573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Discuss:</a:t>
            </a:r>
          </a:p>
          <a:p>
            <a:pPr algn="ctr"/>
            <a:r>
              <a:rPr lang="en-US" sz="1800" b="1" dirty="0">
                <a:solidFill>
                  <a:schemeClr val="bg1"/>
                </a:solidFill>
                <a:latin typeface="+mj-lt"/>
              </a:rPr>
              <a:t>What role does communication play in our lives?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331054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Where We’re Going:</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The member will be able to identify and demonstrate characteristics of effective communication in family, work, and community settings.</a:t>
            </a:r>
          </a:p>
          <a:p>
            <a:pPr lvl="0"/>
            <a:r>
              <a:rPr lang="en-US" sz="1200" dirty="0"/>
              <a:t>The member will be able to identify communication barriers and apply strategies to overcome them successfully.</a:t>
            </a:r>
          </a:p>
          <a:p>
            <a:r>
              <a:rPr lang="en-US" sz="1200" dirty="0"/>
              <a:t>The member will be able to devise a project to improve his or her family based on a SMART goal for </a:t>
            </a:r>
            <a:r>
              <a:rPr lang="en-US" sz="1200"/>
              <a:t>the “Family Ties” </a:t>
            </a:r>
            <a:r>
              <a:rPr lang="en-US" sz="1200" dirty="0"/>
              <a:t>Power of One unit.</a:t>
            </a:r>
            <a:endParaRPr sz="1200" b="1" dirty="0">
              <a:solidFill>
                <a:schemeClr val="tx1"/>
              </a:solidFill>
            </a:endParaRPr>
          </a:p>
        </p:txBody>
      </p:sp>
      <p:sp>
        <p:nvSpPr>
          <p:cNvPr id="6" name="Google Shape;370;p40"/>
          <p:cNvSpPr/>
          <p:nvPr/>
        </p:nvSpPr>
        <p:spPr>
          <a:xfrm>
            <a:off x="2882588" y="895350"/>
            <a:ext cx="339249" cy="449574"/>
          </a:xfrm>
          <a:custGeom>
            <a:avLst/>
            <a:gdLst/>
            <a:ahLst/>
            <a:cxnLst/>
            <a:rect l="l" t="t" r="r" b="b"/>
            <a:pathLst>
              <a:path w="11983" h="15880" fill="none" extrusionOk="0">
                <a:moveTo>
                  <a:pt x="5992" y="0"/>
                </a:moveTo>
                <a:lnTo>
                  <a:pt x="5992" y="0"/>
                </a:lnTo>
                <a:lnTo>
                  <a:pt x="5675" y="0"/>
                </a:lnTo>
                <a:lnTo>
                  <a:pt x="5383" y="25"/>
                </a:lnTo>
                <a:lnTo>
                  <a:pt x="5091" y="73"/>
                </a:lnTo>
                <a:lnTo>
                  <a:pt x="4774" y="122"/>
                </a:lnTo>
                <a:lnTo>
                  <a:pt x="4506" y="195"/>
                </a:lnTo>
                <a:lnTo>
                  <a:pt x="4214" y="268"/>
                </a:lnTo>
                <a:lnTo>
                  <a:pt x="3654" y="463"/>
                </a:lnTo>
                <a:lnTo>
                  <a:pt x="3142" y="731"/>
                </a:lnTo>
                <a:lnTo>
                  <a:pt x="2631" y="1023"/>
                </a:lnTo>
                <a:lnTo>
                  <a:pt x="2192" y="1364"/>
                </a:lnTo>
                <a:lnTo>
                  <a:pt x="1754" y="1754"/>
                </a:lnTo>
                <a:lnTo>
                  <a:pt x="1364" y="2192"/>
                </a:lnTo>
                <a:lnTo>
                  <a:pt x="1023" y="2631"/>
                </a:lnTo>
                <a:lnTo>
                  <a:pt x="731" y="3142"/>
                </a:lnTo>
                <a:lnTo>
                  <a:pt x="463" y="3653"/>
                </a:lnTo>
                <a:lnTo>
                  <a:pt x="268" y="4214"/>
                </a:lnTo>
                <a:lnTo>
                  <a:pt x="195" y="4506"/>
                </a:lnTo>
                <a:lnTo>
                  <a:pt x="122" y="4774"/>
                </a:lnTo>
                <a:lnTo>
                  <a:pt x="73" y="5090"/>
                </a:lnTo>
                <a:lnTo>
                  <a:pt x="25" y="5383"/>
                </a:lnTo>
                <a:lnTo>
                  <a:pt x="0" y="5675"/>
                </a:lnTo>
                <a:lnTo>
                  <a:pt x="0" y="5991"/>
                </a:lnTo>
                <a:lnTo>
                  <a:pt x="0" y="5991"/>
                </a:lnTo>
                <a:lnTo>
                  <a:pt x="25" y="6430"/>
                </a:lnTo>
                <a:lnTo>
                  <a:pt x="73" y="6868"/>
                </a:lnTo>
                <a:lnTo>
                  <a:pt x="147" y="7331"/>
                </a:lnTo>
                <a:lnTo>
                  <a:pt x="268" y="7769"/>
                </a:lnTo>
                <a:lnTo>
                  <a:pt x="390" y="8208"/>
                </a:lnTo>
                <a:lnTo>
                  <a:pt x="561" y="8646"/>
                </a:lnTo>
                <a:lnTo>
                  <a:pt x="731" y="9085"/>
                </a:lnTo>
                <a:lnTo>
                  <a:pt x="926" y="9523"/>
                </a:lnTo>
                <a:lnTo>
                  <a:pt x="1145" y="9937"/>
                </a:lnTo>
                <a:lnTo>
                  <a:pt x="1389" y="10375"/>
                </a:lnTo>
                <a:lnTo>
                  <a:pt x="1900" y="11179"/>
                </a:lnTo>
                <a:lnTo>
                  <a:pt x="2436" y="11958"/>
                </a:lnTo>
                <a:lnTo>
                  <a:pt x="2996" y="12689"/>
                </a:lnTo>
                <a:lnTo>
                  <a:pt x="3556" y="13371"/>
                </a:lnTo>
                <a:lnTo>
                  <a:pt x="4092" y="13980"/>
                </a:lnTo>
                <a:lnTo>
                  <a:pt x="4603" y="14540"/>
                </a:lnTo>
                <a:lnTo>
                  <a:pt x="5066" y="15003"/>
                </a:lnTo>
                <a:lnTo>
                  <a:pt x="5724" y="15636"/>
                </a:lnTo>
                <a:lnTo>
                  <a:pt x="5992" y="15880"/>
                </a:lnTo>
                <a:lnTo>
                  <a:pt x="5992" y="15880"/>
                </a:lnTo>
                <a:lnTo>
                  <a:pt x="6260" y="15636"/>
                </a:lnTo>
                <a:lnTo>
                  <a:pt x="6917" y="15003"/>
                </a:lnTo>
                <a:lnTo>
                  <a:pt x="7380" y="14540"/>
                </a:lnTo>
                <a:lnTo>
                  <a:pt x="7891" y="13980"/>
                </a:lnTo>
                <a:lnTo>
                  <a:pt x="8427" y="13371"/>
                </a:lnTo>
                <a:lnTo>
                  <a:pt x="8987" y="12689"/>
                </a:lnTo>
                <a:lnTo>
                  <a:pt x="9548" y="11958"/>
                </a:lnTo>
                <a:lnTo>
                  <a:pt x="10083" y="11179"/>
                </a:lnTo>
                <a:lnTo>
                  <a:pt x="10595" y="10375"/>
                </a:lnTo>
                <a:lnTo>
                  <a:pt x="10838" y="9937"/>
                </a:lnTo>
                <a:lnTo>
                  <a:pt x="11058" y="9523"/>
                </a:lnTo>
                <a:lnTo>
                  <a:pt x="11252" y="9085"/>
                </a:lnTo>
                <a:lnTo>
                  <a:pt x="11423" y="8646"/>
                </a:lnTo>
                <a:lnTo>
                  <a:pt x="11593" y="8208"/>
                </a:lnTo>
                <a:lnTo>
                  <a:pt x="11715" y="7769"/>
                </a:lnTo>
                <a:lnTo>
                  <a:pt x="11837" y="7331"/>
                </a:lnTo>
                <a:lnTo>
                  <a:pt x="11910" y="6868"/>
                </a:lnTo>
                <a:lnTo>
                  <a:pt x="11959" y="6430"/>
                </a:lnTo>
                <a:lnTo>
                  <a:pt x="11983" y="5991"/>
                </a:lnTo>
                <a:lnTo>
                  <a:pt x="11983" y="5991"/>
                </a:lnTo>
                <a:lnTo>
                  <a:pt x="11983" y="5675"/>
                </a:lnTo>
                <a:lnTo>
                  <a:pt x="11959" y="5383"/>
                </a:lnTo>
                <a:lnTo>
                  <a:pt x="11910" y="5090"/>
                </a:lnTo>
                <a:lnTo>
                  <a:pt x="11861" y="4774"/>
                </a:lnTo>
                <a:lnTo>
                  <a:pt x="11788" y="4506"/>
                </a:lnTo>
                <a:lnTo>
                  <a:pt x="11715" y="4214"/>
                </a:lnTo>
                <a:lnTo>
                  <a:pt x="11520" y="3653"/>
                </a:lnTo>
                <a:lnTo>
                  <a:pt x="11252" y="3142"/>
                </a:lnTo>
                <a:lnTo>
                  <a:pt x="10960" y="2631"/>
                </a:lnTo>
                <a:lnTo>
                  <a:pt x="10619" y="2192"/>
                </a:lnTo>
                <a:lnTo>
                  <a:pt x="10229" y="1754"/>
                </a:lnTo>
                <a:lnTo>
                  <a:pt x="9791" y="1364"/>
                </a:lnTo>
                <a:lnTo>
                  <a:pt x="9353" y="1023"/>
                </a:lnTo>
                <a:lnTo>
                  <a:pt x="8841" y="731"/>
                </a:lnTo>
                <a:lnTo>
                  <a:pt x="8330" y="463"/>
                </a:lnTo>
                <a:lnTo>
                  <a:pt x="7770" y="268"/>
                </a:lnTo>
                <a:lnTo>
                  <a:pt x="7477" y="195"/>
                </a:lnTo>
                <a:lnTo>
                  <a:pt x="7209" y="122"/>
                </a:lnTo>
                <a:lnTo>
                  <a:pt x="6893" y="73"/>
                </a:lnTo>
                <a:lnTo>
                  <a:pt x="6601" y="25"/>
                </a:lnTo>
                <a:lnTo>
                  <a:pt x="6308" y="0"/>
                </a:lnTo>
                <a:lnTo>
                  <a:pt x="5992" y="0"/>
                </a:lnTo>
                <a:lnTo>
                  <a:pt x="5992" y="0"/>
                </a:lnTo>
                <a:close/>
                <a:moveTo>
                  <a:pt x="5992" y="8549"/>
                </a:moveTo>
                <a:lnTo>
                  <a:pt x="5992" y="8549"/>
                </a:lnTo>
                <a:lnTo>
                  <a:pt x="5724" y="8549"/>
                </a:lnTo>
                <a:lnTo>
                  <a:pt x="5480" y="8500"/>
                </a:lnTo>
                <a:lnTo>
                  <a:pt x="5237" y="8451"/>
                </a:lnTo>
                <a:lnTo>
                  <a:pt x="4993" y="8354"/>
                </a:lnTo>
                <a:lnTo>
                  <a:pt x="4774" y="8257"/>
                </a:lnTo>
                <a:lnTo>
                  <a:pt x="4555" y="8110"/>
                </a:lnTo>
                <a:lnTo>
                  <a:pt x="4360" y="7964"/>
                </a:lnTo>
                <a:lnTo>
                  <a:pt x="4189" y="7794"/>
                </a:lnTo>
                <a:lnTo>
                  <a:pt x="4019" y="7623"/>
                </a:lnTo>
                <a:lnTo>
                  <a:pt x="3873" y="7428"/>
                </a:lnTo>
                <a:lnTo>
                  <a:pt x="3727" y="7209"/>
                </a:lnTo>
                <a:lnTo>
                  <a:pt x="3629" y="6990"/>
                </a:lnTo>
                <a:lnTo>
                  <a:pt x="3532" y="6746"/>
                </a:lnTo>
                <a:lnTo>
                  <a:pt x="3483" y="6503"/>
                </a:lnTo>
                <a:lnTo>
                  <a:pt x="3434" y="6259"/>
                </a:lnTo>
                <a:lnTo>
                  <a:pt x="3434" y="5991"/>
                </a:lnTo>
                <a:lnTo>
                  <a:pt x="3434" y="5991"/>
                </a:lnTo>
                <a:lnTo>
                  <a:pt x="3434" y="5724"/>
                </a:lnTo>
                <a:lnTo>
                  <a:pt x="3483" y="5480"/>
                </a:lnTo>
                <a:lnTo>
                  <a:pt x="3532" y="5236"/>
                </a:lnTo>
                <a:lnTo>
                  <a:pt x="3629" y="4993"/>
                </a:lnTo>
                <a:lnTo>
                  <a:pt x="3727" y="4774"/>
                </a:lnTo>
                <a:lnTo>
                  <a:pt x="3873" y="4555"/>
                </a:lnTo>
                <a:lnTo>
                  <a:pt x="4019" y="4360"/>
                </a:lnTo>
                <a:lnTo>
                  <a:pt x="4189" y="4189"/>
                </a:lnTo>
                <a:lnTo>
                  <a:pt x="4360" y="4019"/>
                </a:lnTo>
                <a:lnTo>
                  <a:pt x="4555" y="3873"/>
                </a:lnTo>
                <a:lnTo>
                  <a:pt x="4774" y="3726"/>
                </a:lnTo>
                <a:lnTo>
                  <a:pt x="4993" y="3629"/>
                </a:lnTo>
                <a:lnTo>
                  <a:pt x="5237" y="3532"/>
                </a:lnTo>
                <a:lnTo>
                  <a:pt x="5480" y="3483"/>
                </a:lnTo>
                <a:lnTo>
                  <a:pt x="5724" y="3434"/>
                </a:lnTo>
                <a:lnTo>
                  <a:pt x="5992" y="3434"/>
                </a:lnTo>
                <a:lnTo>
                  <a:pt x="5992" y="3434"/>
                </a:lnTo>
                <a:lnTo>
                  <a:pt x="6260" y="3434"/>
                </a:lnTo>
                <a:lnTo>
                  <a:pt x="6503" y="3483"/>
                </a:lnTo>
                <a:lnTo>
                  <a:pt x="6747" y="3532"/>
                </a:lnTo>
                <a:lnTo>
                  <a:pt x="6990" y="3629"/>
                </a:lnTo>
                <a:lnTo>
                  <a:pt x="7209" y="3726"/>
                </a:lnTo>
                <a:lnTo>
                  <a:pt x="7429" y="3873"/>
                </a:lnTo>
                <a:lnTo>
                  <a:pt x="7623" y="4019"/>
                </a:lnTo>
                <a:lnTo>
                  <a:pt x="7794" y="4189"/>
                </a:lnTo>
                <a:lnTo>
                  <a:pt x="7964" y="4360"/>
                </a:lnTo>
                <a:lnTo>
                  <a:pt x="8111" y="4555"/>
                </a:lnTo>
                <a:lnTo>
                  <a:pt x="8257" y="4774"/>
                </a:lnTo>
                <a:lnTo>
                  <a:pt x="8354" y="4993"/>
                </a:lnTo>
                <a:lnTo>
                  <a:pt x="8452" y="5236"/>
                </a:lnTo>
                <a:lnTo>
                  <a:pt x="8500" y="5480"/>
                </a:lnTo>
                <a:lnTo>
                  <a:pt x="8549" y="5724"/>
                </a:lnTo>
                <a:lnTo>
                  <a:pt x="8549" y="5991"/>
                </a:lnTo>
                <a:lnTo>
                  <a:pt x="8549" y="5991"/>
                </a:lnTo>
                <a:lnTo>
                  <a:pt x="8549" y="6259"/>
                </a:lnTo>
                <a:lnTo>
                  <a:pt x="8500" y="6503"/>
                </a:lnTo>
                <a:lnTo>
                  <a:pt x="8452" y="6746"/>
                </a:lnTo>
                <a:lnTo>
                  <a:pt x="8354" y="6990"/>
                </a:lnTo>
                <a:lnTo>
                  <a:pt x="8257" y="7209"/>
                </a:lnTo>
                <a:lnTo>
                  <a:pt x="8111" y="7428"/>
                </a:lnTo>
                <a:lnTo>
                  <a:pt x="7964" y="7623"/>
                </a:lnTo>
                <a:lnTo>
                  <a:pt x="7794" y="7794"/>
                </a:lnTo>
                <a:lnTo>
                  <a:pt x="7623" y="7964"/>
                </a:lnTo>
                <a:lnTo>
                  <a:pt x="7429" y="8110"/>
                </a:lnTo>
                <a:lnTo>
                  <a:pt x="7209" y="8257"/>
                </a:lnTo>
                <a:lnTo>
                  <a:pt x="6990" y="8354"/>
                </a:lnTo>
                <a:lnTo>
                  <a:pt x="6747" y="8451"/>
                </a:lnTo>
                <a:lnTo>
                  <a:pt x="6503" y="8500"/>
                </a:lnTo>
                <a:lnTo>
                  <a:pt x="6260" y="8549"/>
                </a:lnTo>
                <a:lnTo>
                  <a:pt x="5992" y="8549"/>
                </a:lnTo>
                <a:lnTo>
                  <a:pt x="5992" y="8549"/>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8099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How We’ll Get There:</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What is effective communication and what does it look like?</a:t>
            </a:r>
          </a:p>
          <a:p>
            <a:pPr lvl="0"/>
            <a:r>
              <a:rPr lang="en-US" sz="1200" dirty="0"/>
              <a:t>Barriers to effective communication</a:t>
            </a:r>
          </a:p>
          <a:p>
            <a:pPr lvl="0"/>
            <a:r>
              <a:rPr lang="en-US" sz="1200" dirty="0"/>
              <a:t>Strategies to overcome those barriers</a:t>
            </a:r>
          </a:p>
          <a:p>
            <a:pPr lvl="0"/>
            <a:r>
              <a:rPr lang="en-US" sz="1200" dirty="0"/>
              <a:t>Analyzing communication in different contexts</a:t>
            </a:r>
          </a:p>
          <a:p>
            <a:r>
              <a:rPr lang="en-US" sz="1200" dirty="0"/>
              <a:t>Power of One: Family Ties</a:t>
            </a:r>
            <a:endParaRPr sz="1200" b="1" dirty="0">
              <a:solidFill>
                <a:schemeClr val="tx1"/>
              </a:solidFill>
            </a:endParaRPr>
          </a:p>
        </p:txBody>
      </p:sp>
      <p:grpSp>
        <p:nvGrpSpPr>
          <p:cNvPr id="6" name="Google Shape;371;p40"/>
          <p:cNvGrpSpPr/>
          <p:nvPr/>
        </p:nvGrpSpPr>
        <p:grpSpPr>
          <a:xfrm>
            <a:off x="3124200" y="819150"/>
            <a:ext cx="457200" cy="521098"/>
            <a:chOff x="4630125" y="278900"/>
            <a:chExt cx="400675" cy="456675"/>
          </a:xfrm>
        </p:grpSpPr>
        <p:sp>
          <p:nvSpPr>
            <p:cNvPr id="7" name="Google Shape;372;p40"/>
            <p:cNvSpPr/>
            <p:nvPr/>
          </p:nvSpPr>
          <p:spPr>
            <a:xfrm>
              <a:off x="4659350" y="328825"/>
              <a:ext cx="371450" cy="96850"/>
            </a:xfrm>
            <a:custGeom>
              <a:avLst/>
              <a:gdLst/>
              <a:ahLst/>
              <a:cxnLst/>
              <a:rect l="l" t="t" r="r" b="b"/>
              <a:pathLst>
                <a:path w="14858" h="3874" fill="none" extrusionOk="0">
                  <a:moveTo>
                    <a:pt x="12763" y="1"/>
                  </a:moveTo>
                  <a:lnTo>
                    <a:pt x="926" y="1"/>
                  </a:lnTo>
                  <a:lnTo>
                    <a:pt x="926" y="1"/>
                  </a:lnTo>
                  <a:lnTo>
                    <a:pt x="731" y="25"/>
                  </a:lnTo>
                  <a:lnTo>
                    <a:pt x="561" y="74"/>
                  </a:lnTo>
                  <a:lnTo>
                    <a:pt x="390" y="171"/>
                  </a:lnTo>
                  <a:lnTo>
                    <a:pt x="269" y="269"/>
                  </a:lnTo>
                  <a:lnTo>
                    <a:pt x="147" y="415"/>
                  </a:lnTo>
                  <a:lnTo>
                    <a:pt x="74" y="561"/>
                  </a:lnTo>
                  <a:lnTo>
                    <a:pt x="1" y="732"/>
                  </a:lnTo>
                  <a:lnTo>
                    <a:pt x="1" y="926"/>
                  </a:lnTo>
                  <a:lnTo>
                    <a:pt x="1" y="2948"/>
                  </a:lnTo>
                  <a:lnTo>
                    <a:pt x="1" y="2948"/>
                  </a:lnTo>
                  <a:lnTo>
                    <a:pt x="1" y="3143"/>
                  </a:lnTo>
                  <a:lnTo>
                    <a:pt x="74" y="3313"/>
                  </a:lnTo>
                  <a:lnTo>
                    <a:pt x="147" y="3459"/>
                  </a:lnTo>
                  <a:lnTo>
                    <a:pt x="269" y="3605"/>
                  </a:lnTo>
                  <a:lnTo>
                    <a:pt x="390" y="3727"/>
                  </a:lnTo>
                  <a:lnTo>
                    <a:pt x="561" y="3800"/>
                  </a:lnTo>
                  <a:lnTo>
                    <a:pt x="731" y="3849"/>
                  </a:lnTo>
                  <a:lnTo>
                    <a:pt x="926" y="3873"/>
                  </a:lnTo>
                  <a:lnTo>
                    <a:pt x="12763" y="3873"/>
                  </a:lnTo>
                  <a:lnTo>
                    <a:pt x="14857" y="1949"/>
                  </a:lnTo>
                  <a:lnTo>
                    <a:pt x="12763" y="1"/>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73;p40"/>
            <p:cNvSpPr/>
            <p:nvPr/>
          </p:nvSpPr>
          <p:spPr>
            <a:xfrm>
              <a:off x="4630125" y="452425"/>
              <a:ext cx="371450" cy="96850"/>
            </a:xfrm>
            <a:custGeom>
              <a:avLst/>
              <a:gdLst/>
              <a:ahLst/>
              <a:cxnLst/>
              <a:rect l="l" t="t" r="r" b="b"/>
              <a:pathLst>
                <a:path w="14858" h="3874" fill="none" extrusionOk="0">
                  <a:moveTo>
                    <a:pt x="2095" y="1"/>
                  </a:moveTo>
                  <a:lnTo>
                    <a:pt x="13932" y="1"/>
                  </a:lnTo>
                  <a:lnTo>
                    <a:pt x="13932" y="1"/>
                  </a:lnTo>
                  <a:lnTo>
                    <a:pt x="14126" y="25"/>
                  </a:lnTo>
                  <a:lnTo>
                    <a:pt x="14297" y="74"/>
                  </a:lnTo>
                  <a:lnTo>
                    <a:pt x="14467" y="147"/>
                  </a:lnTo>
                  <a:lnTo>
                    <a:pt x="14589" y="269"/>
                  </a:lnTo>
                  <a:lnTo>
                    <a:pt x="14711" y="415"/>
                  </a:lnTo>
                  <a:lnTo>
                    <a:pt x="14784" y="561"/>
                  </a:lnTo>
                  <a:lnTo>
                    <a:pt x="14857" y="732"/>
                  </a:lnTo>
                  <a:lnTo>
                    <a:pt x="14857" y="926"/>
                  </a:lnTo>
                  <a:lnTo>
                    <a:pt x="14857" y="2948"/>
                  </a:lnTo>
                  <a:lnTo>
                    <a:pt x="14857" y="2948"/>
                  </a:lnTo>
                  <a:lnTo>
                    <a:pt x="14857" y="3143"/>
                  </a:lnTo>
                  <a:lnTo>
                    <a:pt x="14784" y="3313"/>
                  </a:lnTo>
                  <a:lnTo>
                    <a:pt x="14711" y="3459"/>
                  </a:lnTo>
                  <a:lnTo>
                    <a:pt x="14589" y="3605"/>
                  </a:lnTo>
                  <a:lnTo>
                    <a:pt x="14467" y="3703"/>
                  </a:lnTo>
                  <a:lnTo>
                    <a:pt x="14297" y="3800"/>
                  </a:lnTo>
                  <a:lnTo>
                    <a:pt x="14126" y="3849"/>
                  </a:lnTo>
                  <a:lnTo>
                    <a:pt x="13932" y="3873"/>
                  </a:lnTo>
                  <a:lnTo>
                    <a:pt x="2095" y="3873"/>
                  </a:lnTo>
                  <a:lnTo>
                    <a:pt x="1" y="1925"/>
                  </a:lnTo>
                  <a:lnTo>
                    <a:pt x="2095" y="1"/>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74;p40"/>
            <p:cNvSpPr/>
            <p:nvPr/>
          </p:nvSpPr>
          <p:spPr>
            <a:xfrm>
              <a:off x="4808525" y="278900"/>
              <a:ext cx="43875" cy="49950"/>
            </a:xfrm>
            <a:custGeom>
              <a:avLst/>
              <a:gdLst/>
              <a:ahLst/>
              <a:cxnLst/>
              <a:rect l="l" t="t" r="r" b="b"/>
              <a:pathLst>
                <a:path w="1755" h="1998" fill="none" extrusionOk="0">
                  <a:moveTo>
                    <a:pt x="1754" y="1998"/>
                  </a:moveTo>
                  <a:lnTo>
                    <a:pt x="1754" y="585"/>
                  </a:lnTo>
                  <a:lnTo>
                    <a:pt x="1754" y="585"/>
                  </a:lnTo>
                  <a:lnTo>
                    <a:pt x="1754" y="464"/>
                  </a:lnTo>
                  <a:lnTo>
                    <a:pt x="1730" y="366"/>
                  </a:lnTo>
                  <a:lnTo>
                    <a:pt x="1657" y="269"/>
                  </a:lnTo>
                  <a:lnTo>
                    <a:pt x="1584" y="171"/>
                  </a:lnTo>
                  <a:lnTo>
                    <a:pt x="1511" y="98"/>
                  </a:lnTo>
                  <a:lnTo>
                    <a:pt x="1413" y="49"/>
                  </a:lnTo>
                  <a:lnTo>
                    <a:pt x="1291" y="25"/>
                  </a:lnTo>
                  <a:lnTo>
                    <a:pt x="1194" y="1"/>
                  </a:lnTo>
                  <a:lnTo>
                    <a:pt x="561" y="1"/>
                  </a:lnTo>
                  <a:lnTo>
                    <a:pt x="561" y="1"/>
                  </a:lnTo>
                  <a:lnTo>
                    <a:pt x="463" y="25"/>
                  </a:lnTo>
                  <a:lnTo>
                    <a:pt x="342" y="49"/>
                  </a:lnTo>
                  <a:lnTo>
                    <a:pt x="244" y="98"/>
                  </a:lnTo>
                  <a:lnTo>
                    <a:pt x="171" y="171"/>
                  </a:lnTo>
                  <a:lnTo>
                    <a:pt x="98" y="269"/>
                  </a:lnTo>
                  <a:lnTo>
                    <a:pt x="25" y="366"/>
                  </a:lnTo>
                  <a:lnTo>
                    <a:pt x="1" y="464"/>
                  </a:lnTo>
                  <a:lnTo>
                    <a:pt x="1" y="585"/>
                  </a:lnTo>
                  <a:lnTo>
                    <a:pt x="1" y="1998"/>
                  </a:lnTo>
                  <a:lnTo>
                    <a:pt x="1754" y="1998"/>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75;p40"/>
            <p:cNvSpPr/>
            <p:nvPr/>
          </p:nvSpPr>
          <p:spPr>
            <a:xfrm>
              <a:off x="4808525" y="549250"/>
              <a:ext cx="43875" cy="186325"/>
            </a:xfrm>
            <a:custGeom>
              <a:avLst/>
              <a:gdLst/>
              <a:ahLst/>
              <a:cxnLst/>
              <a:rect l="l" t="t" r="r" b="b"/>
              <a:pathLst>
                <a:path w="1755" h="7453" fill="none" extrusionOk="0">
                  <a:moveTo>
                    <a:pt x="1" y="0"/>
                  </a:moveTo>
                  <a:lnTo>
                    <a:pt x="1" y="7453"/>
                  </a:lnTo>
                  <a:lnTo>
                    <a:pt x="1754" y="7453"/>
                  </a:lnTo>
                  <a:lnTo>
                    <a:pt x="1754" y="0"/>
                  </a:lnTo>
                  <a:lnTo>
                    <a:pt x="1" y="0"/>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56094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20383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Effective Communication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4173269"/>
            <a:ext cx="914400" cy="532081"/>
          </a:xfrm>
          <a:prstGeom prst="rect">
            <a:avLst/>
          </a:prstGeom>
        </p:spPr>
      </p:pic>
    </p:spTree>
    <p:extLst>
      <p:ext uri="{BB962C8B-B14F-4D97-AF65-F5344CB8AC3E}">
        <p14:creationId xmlns:p14="http://schemas.microsoft.com/office/powerpoint/2010/main" val="2682420717"/>
      </p:ext>
    </p:extLst>
  </p:cSld>
  <p:clrMapOvr>
    <a:masterClrMapping/>
  </p:clrMapOvr>
</p:sld>
</file>

<file path=ppt/theme/theme1.xml><?xml version="1.0" encoding="utf-8"?>
<a:theme xmlns:a="http://schemas.openxmlformats.org/drawingml/2006/main" name="Emilia template">
  <a:themeElements>
    <a:clrScheme name="FCCLA Colors">
      <a:dk1>
        <a:sysClr val="windowText" lastClr="000000"/>
      </a:dk1>
      <a:lt1>
        <a:sysClr val="window" lastClr="FFFFFF"/>
      </a:lt1>
      <a:dk2>
        <a:srgbClr val="EF3E42"/>
      </a:dk2>
      <a:lt2>
        <a:srgbClr val="FFFFFF"/>
      </a:lt2>
      <a:accent1>
        <a:srgbClr val="EF3E42"/>
      </a:accent1>
      <a:accent2>
        <a:srgbClr val="8A0B0E"/>
      </a:accent2>
      <a:accent3>
        <a:srgbClr val="A5A5A5"/>
      </a:accent3>
      <a:accent4>
        <a:srgbClr val="595959"/>
      </a:accent4>
      <a:accent5>
        <a:srgbClr val="7F7F7F"/>
      </a:accent5>
      <a:accent6>
        <a:srgbClr val="F2F2F2"/>
      </a:accent6>
      <a:hlink>
        <a:srgbClr val="BFBFBF"/>
      </a:hlink>
      <a:folHlink>
        <a:srgbClr val="BFBFBF"/>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1431</Words>
  <Application>Microsoft Office PowerPoint</Application>
  <PresentationFormat>On-screen Show (16:9)</PresentationFormat>
  <Paragraphs>190</Paragraphs>
  <Slides>34</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Open Sans</vt:lpstr>
      <vt:lpstr>Merriweather</vt:lpstr>
      <vt:lpstr>Wingdings</vt:lpstr>
      <vt:lpstr>Arial Black</vt:lpstr>
      <vt:lpstr>Emilia template</vt:lpstr>
      <vt:lpstr>Family Ties</vt:lpstr>
      <vt:lpstr>PowerPoint Presentation</vt:lpstr>
      <vt:lpstr>PowerPoint Presentation</vt:lpstr>
      <vt:lpstr>PowerPoint Presentation</vt:lpstr>
      <vt:lpstr>PowerPoint Presentation</vt:lpstr>
      <vt:lpstr>PowerPoint Presentation</vt:lpstr>
      <vt:lpstr>Where We’re Going:</vt:lpstr>
      <vt:lpstr>How We’ll Get There:</vt:lpstr>
      <vt:lpstr>PowerPoint Presentation</vt:lpstr>
      <vt:lpstr>PowerPoint Presentation</vt:lpstr>
      <vt:lpstr>PowerPoint Presentation</vt:lpstr>
      <vt:lpstr>PowerPoint Presentation</vt:lpstr>
      <vt:lpstr>Four Forms of Communication:</vt:lpstr>
      <vt:lpstr>Three Parts of Communication:</vt:lpstr>
      <vt:lpstr>The Seven C’s of Communication:</vt:lpstr>
      <vt:lpstr>The Seven C’s of Communication:</vt:lpstr>
      <vt:lpstr>PowerPoint Presentation</vt:lpstr>
      <vt:lpstr>Barriers to Effective Communication</vt:lpstr>
      <vt:lpstr>PowerPoint Presentation</vt:lpstr>
      <vt:lpstr>Overcoming Barriers to Effective Communication</vt:lpstr>
      <vt:lpstr>Overcoming Barriers to Effective Communication</vt:lpstr>
      <vt:lpstr>Brainstorming Matrix: What does communication look like in these contexts?</vt:lpstr>
      <vt:lpstr>PowerPoint Presentation</vt:lpstr>
      <vt:lpstr>PowerPoint Presentation</vt:lpstr>
      <vt:lpstr>PowerPoint Presentation</vt:lpstr>
      <vt:lpstr>Answers:</vt:lpstr>
      <vt:lpstr>Family Ties</vt:lpstr>
      <vt:lpstr>Executing Your Family Ties Project</vt:lpstr>
      <vt:lpstr>In Summary…</vt:lpstr>
      <vt:lpstr>PowerPoint Presentation</vt:lpstr>
      <vt:lpstr>Which topics interest you?</vt:lpstr>
      <vt:lpstr>What goal do you want to achieve within a topic?</vt:lpstr>
      <vt:lpstr>What goal do you want to achieve within a topic?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Ashley Pournaras</dc:creator>
  <cp:lastModifiedBy>Bcarpenter</cp:lastModifiedBy>
  <cp:revision>34</cp:revision>
  <dcterms:modified xsi:type="dcterms:W3CDTF">2019-08-03T17:11:16Z</dcterms:modified>
</cp:coreProperties>
</file>